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65" r:id="rId4"/>
    <p:sldId id="266" r:id="rId5"/>
    <p:sldId id="268" r:id="rId6"/>
    <p:sldId id="267" r:id="rId7"/>
    <p:sldId id="269" r:id="rId8"/>
    <p:sldId id="257" r:id="rId9"/>
    <p:sldId id="270" r:id="rId10"/>
    <p:sldId id="258" r:id="rId11"/>
    <p:sldId id="259" r:id="rId12"/>
    <p:sldId id="262" r:id="rId13"/>
    <p:sldId id="274" r:id="rId14"/>
    <p:sldId id="272" r:id="rId15"/>
    <p:sldId id="276" r:id="rId16"/>
    <p:sldId id="271" r:id="rId17"/>
    <p:sldId id="260" r:id="rId18"/>
    <p:sldId id="261" r:id="rId19"/>
    <p:sldId id="27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7" d="100"/>
          <a:sy n="77" d="100"/>
        </p:scale>
        <p:origin x="-1541" y="-86"/>
      </p:cViewPr>
      <p:guideLst>
        <p:guide orient="horz" pos="2160"/>
        <p:guide pos="29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19716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49063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968346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3996312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1186385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332467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3969328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9908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1314776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2938054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2901B503-6D76-49BC-933E-6AE9CE59AF91}" type="datetimeFigureOut">
              <a:rPr lang="en-US" smtClean="0"/>
              <a:t>7/14/2015</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88EE7F68-87FE-4558-8E88-1C80A58FE332}" type="slidenum">
              <a:rPr lang="en-US" smtClean="0"/>
              <a:t>‹#›</a:t>
            </a:fld>
            <a:endParaRPr lang="en-US"/>
          </a:p>
        </p:txBody>
      </p:sp>
    </p:spTree>
    <p:extLst>
      <p:ext uri="{BB962C8B-B14F-4D97-AF65-F5344CB8AC3E}">
        <p14:creationId xmlns:p14="http://schemas.microsoft.com/office/powerpoint/2010/main" val="3720730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16"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fld id="{2901B503-6D76-49BC-933E-6AE9CE59AF91}" type="datetimeFigureOut">
              <a:rPr lang="en-US" smtClean="0"/>
              <a:t>7/14/2015</a:t>
            </a:fld>
            <a:endParaRPr lang="en-US"/>
          </a:p>
        </p:txBody>
      </p:sp>
      <p:sp>
        <p:nvSpPr>
          <p:cNvPr id="38917"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endParaRPr lang="en-US"/>
          </a:p>
        </p:txBody>
      </p:sp>
      <p:sp>
        <p:nvSpPr>
          <p:cNvPr id="38918"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defRPr>
            </a:lvl1pPr>
          </a:lstStyle>
          <a:p>
            <a:fld id="{88EE7F68-87FE-4558-8E88-1C80A58FE332}" type="slidenum">
              <a:rPr lang="en-US" smtClean="0"/>
              <a:t>‹#›</a:t>
            </a:fld>
            <a:endParaRPr lang="en-US"/>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smithstrat@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aury\Desktop\74 NY5 SEM images\74NY5-170_096.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 y="0"/>
            <a:ext cx="9144000" cy="84218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en-US" dirty="0" smtClean="0"/>
              <a:t>Porosity, Carbonate Content and TOC</a:t>
            </a:r>
            <a:endParaRPr lang="en-US" dirty="0"/>
          </a:p>
        </p:txBody>
      </p:sp>
      <p:sp>
        <p:nvSpPr>
          <p:cNvPr id="3" name="Subtitle 2"/>
          <p:cNvSpPr>
            <a:spLocks noGrp="1"/>
          </p:cNvSpPr>
          <p:nvPr>
            <p:ph type="subTitle" idx="1"/>
          </p:nvPr>
        </p:nvSpPr>
        <p:spPr/>
        <p:txBody>
          <a:bodyPr/>
          <a:lstStyle/>
          <a:p>
            <a:r>
              <a:rPr lang="en-US" dirty="0" smtClean="0"/>
              <a:t>Taury Smith</a:t>
            </a:r>
          </a:p>
          <a:p>
            <a:r>
              <a:rPr lang="en-US" i="1" dirty="0" smtClean="0"/>
              <a:t>Smith Stratigraphic LLC</a:t>
            </a:r>
            <a:endParaRPr lang="en-US" i="1"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27614" y="5395418"/>
            <a:ext cx="2841171" cy="1259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14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806560" y="2276029"/>
            <a:ext cx="6464299" cy="240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53553" y="2258179"/>
            <a:ext cx="6478261" cy="2454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187325" y="3171825"/>
            <a:ext cx="67437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87325" y="1447800"/>
            <a:ext cx="67437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87325" y="4114800"/>
            <a:ext cx="67437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7325" y="5573713"/>
            <a:ext cx="67437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7325" y="4838700"/>
            <a:ext cx="67437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7325" y="6038850"/>
            <a:ext cx="67437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281953" y="2105025"/>
            <a:ext cx="1409360" cy="369332"/>
          </a:xfrm>
          <a:prstGeom prst="rect">
            <a:avLst/>
          </a:prstGeom>
          <a:noFill/>
        </p:spPr>
        <p:txBody>
          <a:bodyPr wrap="none" rtlCol="0">
            <a:spAutoFit/>
          </a:bodyPr>
          <a:lstStyle/>
          <a:p>
            <a:r>
              <a:rPr lang="en-US" dirty="0" smtClean="0"/>
              <a:t>Middle Utica</a:t>
            </a:r>
            <a:endParaRPr lang="en-US" dirty="0"/>
          </a:p>
        </p:txBody>
      </p:sp>
      <p:sp>
        <p:nvSpPr>
          <p:cNvPr id="21" name="TextBox 20"/>
          <p:cNvSpPr txBox="1"/>
          <p:nvPr/>
        </p:nvSpPr>
        <p:spPr>
          <a:xfrm>
            <a:off x="5281953" y="3390900"/>
            <a:ext cx="1345240" cy="369332"/>
          </a:xfrm>
          <a:prstGeom prst="rect">
            <a:avLst/>
          </a:prstGeom>
          <a:noFill/>
        </p:spPr>
        <p:txBody>
          <a:bodyPr wrap="none" rtlCol="0">
            <a:spAutoFit/>
          </a:bodyPr>
          <a:lstStyle/>
          <a:p>
            <a:r>
              <a:rPr lang="en-US" dirty="0" smtClean="0"/>
              <a:t>Lower Utica</a:t>
            </a:r>
            <a:endParaRPr lang="en-US" dirty="0"/>
          </a:p>
        </p:txBody>
      </p:sp>
      <p:sp>
        <p:nvSpPr>
          <p:cNvPr id="22" name="TextBox 21"/>
          <p:cNvSpPr txBox="1"/>
          <p:nvPr/>
        </p:nvSpPr>
        <p:spPr>
          <a:xfrm>
            <a:off x="5281953" y="4276725"/>
            <a:ext cx="1499128" cy="369332"/>
          </a:xfrm>
          <a:prstGeom prst="rect">
            <a:avLst/>
          </a:prstGeom>
          <a:noFill/>
        </p:spPr>
        <p:txBody>
          <a:bodyPr wrap="none" rtlCol="0">
            <a:spAutoFit/>
          </a:bodyPr>
          <a:lstStyle/>
          <a:p>
            <a:r>
              <a:rPr lang="en-US" dirty="0" smtClean="0"/>
              <a:t>Point Pleasant</a:t>
            </a:r>
            <a:endParaRPr lang="en-US" dirty="0"/>
          </a:p>
        </p:txBody>
      </p:sp>
      <p:sp>
        <p:nvSpPr>
          <p:cNvPr id="23" name="TextBox 22"/>
          <p:cNvSpPr txBox="1"/>
          <p:nvPr/>
        </p:nvSpPr>
        <p:spPr>
          <a:xfrm>
            <a:off x="5415303" y="4985306"/>
            <a:ext cx="1133644" cy="369332"/>
          </a:xfrm>
          <a:prstGeom prst="rect">
            <a:avLst/>
          </a:prstGeom>
          <a:noFill/>
        </p:spPr>
        <p:txBody>
          <a:bodyPr wrap="none" rtlCol="0">
            <a:spAutoFit/>
          </a:bodyPr>
          <a:lstStyle/>
          <a:p>
            <a:r>
              <a:rPr lang="en-US" dirty="0" smtClean="0"/>
              <a:t>Lexington</a:t>
            </a:r>
            <a:endParaRPr lang="en-US" dirty="0"/>
          </a:p>
        </p:txBody>
      </p:sp>
      <p:sp>
        <p:nvSpPr>
          <p:cNvPr id="24" name="TextBox 23"/>
          <p:cNvSpPr txBox="1"/>
          <p:nvPr/>
        </p:nvSpPr>
        <p:spPr>
          <a:xfrm>
            <a:off x="5539128" y="5598597"/>
            <a:ext cx="877163" cy="369332"/>
          </a:xfrm>
          <a:prstGeom prst="rect">
            <a:avLst/>
          </a:prstGeom>
          <a:noFill/>
        </p:spPr>
        <p:txBody>
          <a:bodyPr wrap="none" rtlCol="0">
            <a:spAutoFit/>
          </a:bodyPr>
          <a:lstStyle/>
          <a:p>
            <a:r>
              <a:rPr lang="en-US" dirty="0" err="1" smtClean="0"/>
              <a:t>Logana</a:t>
            </a:r>
            <a:endParaRPr lang="en-US" dirty="0"/>
          </a:p>
        </p:txBody>
      </p:sp>
      <p:sp>
        <p:nvSpPr>
          <p:cNvPr id="25" name="TextBox 24"/>
          <p:cNvSpPr txBox="1"/>
          <p:nvPr/>
        </p:nvSpPr>
        <p:spPr>
          <a:xfrm>
            <a:off x="5281953" y="1028700"/>
            <a:ext cx="1319592" cy="369332"/>
          </a:xfrm>
          <a:prstGeom prst="rect">
            <a:avLst/>
          </a:prstGeom>
          <a:noFill/>
        </p:spPr>
        <p:txBody>
          <a:bodyPr wrap="none" rtlCol="0">
            <a:spAutoFit/>
          </a:bodyPr>
          <a:lstStyle/>
          <a:p>
            <a:r>
              <a:rPr lang="en-US" dirty="0" smtClean="0"/>
              <a:t>Upper Utica</a:t>
            </a:r>
            <a:endParaRPr lang="en-US" dirty="0"/>
          </a:p>
        </p:txBody>
      </p:sp>
      <p:sp>
        <p:nvSpPr>
          <p:cNvPr id="26" name="TextBox 25"/>
          <p:cNvSpPr txBox="1"/>
          <p:nvPr/>
        </p:nvSpPr>
        <p:spPr>
          <a:xfrm>
            <a:off x="5539128" y="6084372"/>
            <a:ext cx="907493" cy="369332"/>
          </a:xfrm>
          <a:prstGeom prst="rect">
            <a:avLst/>
          </a:prstGeom>
          <a:noFill/>
        </p:spPr>
        <p:txBody>
          <a:bodyPr wrap="none" rtlCol="0">
            <a:spAutoFit/>
          </a:bodyPr>
          <a:lstStyle/>
          <a:p>
            <a:r>
              <a:rPr lang="en-US" dirty="0" smtClean="0"/>
              <a:t>Trenton</a:t>
            </a:r>
            <a:endParaRPr lang="en-US" dirty="0"/>
          </a:p>
        </p:txBody>
      </p:sp>
      <p:sp>
        <p:nvSpPr>
          <p:cNvPr id="10" name="TextBox 9"/>
          <p:cNvSpPr txBox="1"/>
          <p:nvPr/>
        </p:nvSpPr>
        <p:spPr>
          <a:xfrm>
            <a:off x="6931025" y="246063"/>
            <a:ext cx="2047875" cy="5355312"/>
          </a:xfrm>
          <a:prstGeom prst="rect">
            <a:avLst/>
          </a:prstGeom>
          <a:noFill/>
        </p:spPr>
        <p:txBody>
          <a:bodyPr wrap="square" rtlCol="0">
            <a:spAutoFit/>
          </a:bodyPr>
          <a:lstStyle/>
          <a:p>
            <a:r>
              <a:rPr lang="en-US" sz="2000" dirty="0" err="1" smtClean="0"/>
              <a:t>Eichelberger</a:t>
            </a:r>
            <a:endParaRPr lang="en-US" sz="2000" dirty="0" smtClean="0"/>
          </a:p>
          <a:p>
            <a:endParaRPr lang="en-US" dirty="0"/>
          </a:p>
          <a:p>
            <a:r>
              <a:rPr lang="en-US" dirty="0" smtClean="0"/>
              <a:t>Carbonate and TOC logs – Carbonate mainly increases from the top down –the best potential reservoir intervals may be the intervals with the highest carbonate percentage and the highest and thickest TOC-rich zones – the </a:t>
            </a:r>
            <a:r>
              <a:rPr lang="en-US" dirty="0" err="1" smtClean="0"/>
              <a:t>Logana</a:t>
            </a:r>
            <a:r>
              <a:rPr lang="en-US" dirty="0" smtClean="0"/>
              <a:t> has the best of both followed by the basal Point Pleasant</a:t>
            </a:r>
          </a:p>
          <a:p>
            <a:endParaRPr lang="en-US" dirty="0" smtClean="0"/>
          </a:p>
        </p:txBody>
      </p:sp>
    </p:spTree>
    <p:extLst>
      <p:ext uri="{BB962C8B-B14F-4D97-AF65-F5344CB8AC3E}">
        <p14:creationId xmlns:p14="http://schemas.microsoft.com/office/powerpoint/2010/main" val="34317471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6781800" cy="529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7325" y="4842808"/>
            <a:ext cx="5375275" cy="1938992"/>
          </a:xfrm>
          <a:prstGeom prst="rect">
            <a:avLst/>
          </a:prstGeom>
          <a:noFill/>
        </p:spPr>
        <p:txBody>
          <a:bodyPr wrap="square" rtlCol="0">
            <a:spAutoFit/>
          </a:bodyPr>
          <a:lstStyle/>
          <a:p>
            <a:pPr algn="ctr"/>
            <a:r>
              <a:rPr lang="en-US" sz="2000" dirty="0" smtClean="0"/>
              <a:t>High TOC is essential as organic porosity seems to be the only significant pore type- High carbonate content should probably increase brittleness - Based on these criteria the </a:t>
            </a:r>
            <a:r>
              <a:rPr lang="en-US" sz="2000" dirty="0" err="1" smtClean="0"/>
              <a:t>Logana</a:t>
            </a:r>
            <a:r>
              <a:rPr lang="en-US" sz="2000" dirty="0" smtClean="0"/>
              <a:t> looks the best followed by parts of the Lexington and Point Pleasant</a:t>
            </a:r>
            <a:endParaRPr lang="en-US" sz="2000" dirty="0"/>
          </a:p>
        </p:txBody>
      </p:sp>
      <p:sp>
        <p:nvSpPr>
          <p:cNvPr id="2" name="TextBox 1"/>
          <p:cNvSpPr txBox="1"/>
          <p:nvPr/>
        </p:nvSpPr>
        <p:spPr>
          <a:xfrm>
            <a:off x="134282" y="347008"/>
            <a:ext cx="1391728" cy="338554"/>
          </a:xfrm>
          <a:prstGeom prst="rect">
            <a:avLst/>
          </a:prstGeom>
          <a:noFill/>
        </p:spPr>
        <p:txBody>
          <a:bodyPr wrap="none" rtlCol="0">
            <a:spAutoFit/>
          </a:bodyPr>
          <a:lstStyle/>
          <a:p>
            <a:r>
              <a:rPr lang="en-US" sz="1600" dirty="0" err="1" smtClean="0">
                <a:solidFill>
                  <a:schemeClr val="bg1"/>
                </a:solidFill>
                <a:latin typeface="Arial" panose="020B0604020202020204" pitchFamily="34" charset="0"/>
                <a:cs typeface="Arial" panose="020B0604020202020204" pitchFamily="34" charset="0"/>
              </a:rPr>
              <a:t>Eichelberger</a:t>
            </a:r>
            <a:r>
              <a:rPr lang="en-US" sz="1600" dirty="0" smtClean="0">
                <a:solidFill>
                  <a:schemeClr val="bg1"/>
                </a:solidFill>
                <a:latin typeface="Arial" panose="020B0604020202020204" pitchFamily="34" charset="0"/>
                <a:cs typeface="Arial" panose="020B0604020202020204" pitchFamily="34" charset="0"/>
              </a:rPr>
              <a:t> </a:t>
            </a:r>
            <a:endParaRPr lang="en-US" sz="1600" dirty="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482"/>
          <a:stretch/>
        </p:blipFill>
        <p:spPr bwMode="auto">
          <a:xfrm>
            <a:off x="7315200" y="278899"/>
            <a:ext cx="1451692" cy="6300201"/>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76600" y="1219200"/>
            <a:ext cx="1298713" cy="2097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363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68288"/>
            <a:ext cx="6762900" cy="529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00601" y="1524000"/>
            <a:ext cx="1219200" cy="1905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09800" y="5638800"/>
            <a:ext cx="6457122" cy="923330"/>
          </a:xfrm>
          <a:prstGeom prst="rect">
            <a:avLst/>
          </a:prstGeom>
          <a:noFill/>
        </p:spPr>
        <p:txBody>
          <a:bodyPr wrap="square" rtlCol="0">
            <a:spAutoFit/>
          </a:bodyPr>
          <a:lstStyle/>
          <a:p>
            <a:pPr algn="ctr"/>
            <a:r>
              <a:rPr lang="en-US" dirty="0" smtClean="0"/>
              <a:t>This well has high carbonate and TOC in the Point Pleasant, Lexington and </a:t>
            </a:r>
            <a:r>
              <a:rPr lang="en-US" dirty="0" err="1" smtClean="0"/>
              <a:t>Logana</a:t>
            </a:r>
            <a:r>
              <a:rPr lang="en-US" dirty="0" smtClean="0"/>
              <a:t> Members – Most of the other wells were not as good in the Point Pleasant</a:t>
            </a:r>
          </a:p>
        </p:txBody>
      </p:sp>
      <p:pic>
        <p:nvPicPr>
          <p:cNvPr id="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52470"/>
          <a:stretch/>
        </p:blipFill>
        <p:spPr bwMode="auto">
          <a:xfrm>
            <a:off x="228600" y="152400"/>
            <a:ext cx="1706216" cy="63246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950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6524091" cy="522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48000" y="1066800"/>
            <a:ext cx="1295400" cy="2147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1789" y="5712431"/>
            <a:ext cx="6340011" cy="923330"/>
          </a:xfrm>
          <a:prstGeom prst="rect">
            <a:avLst/>
          </a:prstGeom>
          <a:noFill/>
        </p:spPr>
        <p:txBody>
          <a:bodyPr wrap="square" rtlCol="0">
            <a:spAutoFit/>
          </a:bodyPr>
          <a:lstStyle/>
          <a:p>
            <a:r>
              <a:rPr lang="en-US" dirty="0" smtClean="0"/>
              <a:t>Highest combination of TOC and carbonate in Lexington and </a:t>
            </a:r>
            <a:r>
              <a:rPr lang="en-US" dirty="0" err="1" smtClean="0"/>
              <a:t>Logana</a:t>
            </a:r>
            <a:r>
              <a:rPr lang="en-US" dirty="0"/>
              <a:t> </a:t>
            </a:r>
            <a:r>
              <a:rPr lang="en-US" dirty="0" smtClean="0"/>
              <a:t>– less carbonate in Point Pleasant – this core is more clay-rich than the others examined </a:t>
            </a:r>
            <a:endParaRPr lang="en-US" dirty="0"/>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6561"/>
          <a:stretch/>
        </p:blipFill>
        <p:spPr bwMode="auto">
          <a:xfrm>
            <a:off x="6934200" y="228600"/>
            <a:ext cx="1879801" cy="6400800"/>
          </a:xfrm>
          <a:prstGeom prst="rect">
            <a:avLst/>
          </a:prstGeom>
          <a:noFill/>
          <a:ln w="762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89886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253" y="301900"/>
            <a:ext cx="8555121" cy="4241688"/>
          </a:xfrm>
          <a:prstGeom prst="rect">
            <a:avLst/>
          </a:prstGeom>
          <a:noFill/>
          <a:ln w="762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449" y="4845076"/>
            <a:ext cx="2600325" cy="1799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41374" y="4850296"/>
            <a:ext cx="5950226" cy="2031325"/>
          </a:xfrm>
          <a:prstGeom prst="rect">
            <a:avLst/>
          </a:prstGeom>
          <a:noFill/>
        </p:spPr>
        <p:txBody>
          <a:bodyPr wrap="square" rtlCol="0">
            <a:spAutoFit/>
          </a:bodyPr>
          <a:lstStyle/>
          <a:p>
            <a:r>
              <a:rPr lang="en-US" dirty="0" smtClean="0"/>
              <a:t>Ohio to New York Cross Section – confirmed by 13C</a:t>
            </a:r>
          </a:p>
          <a:p>
            <a:r>
              <a:rPr lang="en-US" dirty="0" smtClean="0"/>
              <a:t>Disconformity surface at top of organic-rich Utica is datum  - Called the Honey Hill Disconformity in NY</a:t>
            </a:r>
            <a:r>
              <a:rPr lang="en-US" dirty="0"/>
              <a:t> </a:t>
            </a:r>
            <a:r>
              <a:rPr lang="en-US" dirty="0" smtClean="0"/>
              <a:t>(Brett and Baird, 2002)</a:t>
            </a:r>
          </a:p>
          <a:p>
            <a:r>
              <a:rPr lang="en-US" dirty="0" smtClean="0"/>
              <a:t>Organic-rich section is same age – Point Pleasant/Lexington/</a:t>
            </a:r>
            <a:r>
              <a:rPr lang="en-US" dirty="0" err="1" smtClean="0"/>
              <a:t>Logana</a:t>
            </a:r>
            <a:r>
              <a:rPr lang="en-US" dirty="0" smtClean="0"/>
              <a:t> =Dolgeville and Flat Creek Shales</a:t>
            </a:r>
          </a:p>
          <a:p>
            <a:endParaRPr lang="en-US" dirty="0" smtClean="0"/>
          </a:p>
        </p:txBody>
      </p:sp>
      <p:pic>
        <p:nvPicPr>
          <p:cNvPr id="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783" t="-1" r="13283" b="29359"/>
          <a:stretch/>
        </p:blipFill>
        <p:spPr bwMode="auto">
          <a:xfrm>
            <a:off x="228599" y="304800"/>
            <a:ext cx="8885583" cy="4153145"/>
          </a:xfrm>
          <a:prstGeom prst="rect">
            <a:avLst/>
          </a:prstGeom>
          <a:noFill/>
          <a:ln w="762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582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989" y="304800"/>
            <a:ext cx="5712422" cy="5410200"/>
          </a:xfrm>
          <a:prstGeom prst="rect">
            <a:avLst/>
          </a:prstGeom>
          <a:noFill/>
          <a:ln w="762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381000" y="5943600"/>
            <a:ext cx="8382000" cy="830997"/>
          </a:xfrm>
          <a:prstGeom prst="rect">
            <a:avLst/>
          </a:prstGeom>
          <a:noFill/>
        </p:spPr>
        <p:txBody>
          <a:bodyPr wrap="square" rtlCol="0">
            <a:spAutoFit/>
          </a:bodyPr>
          <a:lstStyle/>
          <a:p>
            <a:pPr algn="ctr"/>
            <a:r>
              <a:rPr lang="en-US" sz="2400" dirty="0" smtClean="0"/>
              <a:t>Nomenclature correlation chart for Ohio and New York – sorry for the confusion, will try to clear this up for final report</a:t>
            </a:r>
            <a:endParaRPr lang="en-US" sz="2400" dirty="0"/>
          </a:p>
        </p:txBody>
      </p:sp>
      <p:sp>
        <p:nvSpPr>
          <p:cNvPr id="3" name="Rectangle 2"/>
          <p:cNvSpPr/>
          <p:nvPr/>
        </p:nvSpPr>
        <p:spPr>
          <a:xfrm>
            <a:off x="1828800" y="3048000"/>
            <a:ext cx="5257800" cy="1066800"/>
          </a:xfrm>
          <a:prstGeom prst="rect">
            <a:avLst/>
          </a:prstGeom>
          <a:solidFill>
            <a:srgbClr val="80808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28800" y="2057400"/>
            <a:ext cx="5257800" cy="457200"/>
          </a:xfrm>
          <a:prstGeom prst="rect">
            <a:avLst/>
          </a:prstGeom>
          <a:solidFill>
            <a:srgbClr val="80808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405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6096000" cy="4800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381001"/>
            <a:ext cx="2421707" cy="5105400"/>
          </a:xfrm>
          <a:prstGeom prst="rect">
            <a:avLst/>
          </a:prstGeom>
          <a:noFill/>
          <a:ln w="762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304800" y="5181600"/>
            <a:ext cx="5334000" cy="1477328"/>
          </a:xfrm>
          <a:prstGeom prst="rect">
            <a:avLst/>
          </a:prstGeom>
          <a:noFill/>
        </p:spPr>
        <p:txBody>
          <a:bodyPr wrap="square" rtlCol="0">
            <a:spAutoFit/>
          </a:bodyPr>
          <a:lstStyle/>
          <a:p>
            <a:r>
              <a:rPr lang="en-US" dirty="0" smtClean="0"/>
              <a:t>Carbonate vs TOC shows higher TOC and higher clay in Lower Indian Castle (equivalent to Utica in OH)</a:t>
            </a:r>
          </a:p>
          <a:p>
            <a:r>
              <a:rPr lang="en-US" dirty="0" smtClean="0"/>
              <a:t>Higher carbonate and lower TOC in Dolgeville and Flat Creek (Point Pleasant/Lexington/</a:t>
            </a:r>
            <a:r>
              <a:rPr lang="en-US" dirty="0" err="1" smtClean="0"/>
              <a:t>Logana</a:t>
            </a:r>
            <a:r>
              <a:rPr lang="en-US" dirty="0" smtClean="0"/>
              <a:t>)</a:t>
            </a:r>
          </a:p>
          <a:p>
            <a:r>
              <a:rPr lang="en-US" dirty="0" smtClean="0"/>
              <a:t>Over 1300 feet of &gt;1% TOC in graben fill</a:t>
            </a:r>
            <a:endParaRPr lang="en-US" dirty="0"/>
          </a:p>
        </p:txBody>
      </p:sp>
      <p:pic>
        <p:nvPicPr>
          <p:cNvPr id="410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5638800"/>
            <a:ext cx="2514600" cy="1119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5-Point Star 2"/>
          <p:cNvSpPr/>
          <p:nvPr/>
        </p:nvSpPr>
        <p:spPr>
          <a:xfrm>
            <a:off x="8458200" y="5943600"/>
            <a:ext cx="228600" cy="228600"/>
          </a:xfrm>
          <a:prstGeom prst="star5">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457200"/>
            <a:ext cx="6096000" cy="3929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55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5998122"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5592" y="457200"/>
            <a:ext cx="2537499" cy="4876800"/>
          </a:xfrm>
          <a:prstGeom prst="rect">
            <a:avLst/>
          </a:prstGeom>
          <a:noFill/>
          <a:ln w="762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9599" y="5562600"/>
            <a:ext cx="2685801" cy="1195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5-Point Star 4"/>
          <p:cNvSpPr/>
          <p:nvPr/>
        </p:nvSpPr>
        <p:spPr>
          <a:xfrm>
            <a:off x="8610600" y="6248400"/>
            <a:ext cx="228600" cy="228600"/>
          </a:xfrm>
          <a:prstGeom prst="star5">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28600" y="5029200"/>
            <a:ext cx="5791200" cy="1200329"/>
          </a:xfrm>
          <a:prstGeom prst="rect">
            <a:avLst/>
          </a:prstGeom>
          <a:noFill/>
        </p:spPr>
        <p:txBody>
          <a:bodyPr wrap="square" rtlCol="0">
            <a:spAutoFit/>
          </a:bodyPr>
          <a:lstStyle/>
          <a:p>
            <a:r>
              <a:rPr lang="en-US" dirty="0" smtClean="0"/>
              <a:t>This well is farther to southeast and has better developed Flat Creek  (Lexington </a:t>
            </a:r>
            <a:r>
              <a:rPr lang="en-US" dirty="0" err="1" smtClean="0"/>
              <a:t>Logana</a:t>
            </a:r>
            <a:r>
              <a:rPr lang="en-US" dirty="0" smtClean="0"/>
              <a:t>),  a relatively high TOC Dolgeville section ( Point Pleasant equivalent) and relatively organic-poor Lower Indian Castle (Utica equivalent)</a:t>
            </a:r>
          </a:p>
        </p:txBody>
      </p:sp>
      <p:sp>
        <p:nvSpPr>
          <p:cNvPr id="3" name="Rectangle 2"/>
          <p:cNvSpPr/>
          <p:nvPr/>
        </p:nvSpPr>
        <p:spPr>
          <a:xfrm>
            <a:off x="3048000" y="838200"/>
            <a:ext cx="1066800" cy="1676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4063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dirty="0" smtClean="0"/>
              <a:t>Summary</a:t>
            </a:r>
            <a:endParaRPr lang="en-US" dirty="0"/>
          </a:p>
        </p:txBody>
      </p:sp>
      <p:sp>
        <p:nvSpPr>
          <p:cNvPr id="3" name="Content Placeholder 2"/>
          <p:cNvSpPr>
            <a:spLocks noGrp="1"/>
          </p:cNvSpPr>
          <p:nvPr>
            <p:ph idx="1"/>
          </p:nvPr>
        </p:nvSpPr>
        <p:spPr>
          <a:xfrm>
            <a:off x="685800" y="1752600"/>
            <a:ext cx="7772400" cy="4114800"/>
          </a:xfrm>
        </p:spPr>
        <p:txBody>
          <a:bodyPr/>
          <a:lstStyle/>
          <a:p>
            <a:r>
              <a:rPr lang="en-US" sz="2800" dirty="0" smtClean="0"/>
              <a:t>The interval that has highest TOC and carbonate may be the best for targeting horizontals due to higher </a:t>
            </a:r>
            <a:r>
              <a:rPr lang="en-US" sz="2800" dirty="0" err="1" smtClean="0"/>
              <a:t>fraccability</a:t>
            </a:r>
            <a:r>
              <a:rPr lang="en-US" sz="2800" dirty="0" smtClean="0"/>
              <a:t> </a:t>
            </a:r>
          </a:p>
          <a:p>
            <a:r>
              <a:rPr lang="en-US" sz="2800" dirty="0" smtClean="0"/>
              <a:t>Cross plotting TOC and carbonate is a helpful way to learn which intervals have these qualities</a:t>
            </a:r>
          </a:p>
          <a:p>
            <a:r>
              <a:rPr lang="en-US" sz="2800" dirty="0" smtClean="0"/>
              <a:t>Cross plotting GR and Density may give the same relationships</a:t>
            </a:r>
          </a:p>
          <a:p>
            <a:r>
              <a:rPr lang="en-US" sz="2800" dirty="0"/>
              <a:t>There are about 50 wells with carbonate and TOC data on the ftp site</a:t>
            </a:r>
          </a:p>
          <a:p>
            <a:endParaRPr lang="en-US" sz="2800" dirty="0"/>
          </a:p>
        </p:txBody>
      </p:sp>
      <p:cxnSp>
        <p:nvCxnSpPr>
          <p:cNvPr id="5" name="Straight Connector 4"/>
          <p:cNvCxnSpPr/>
          <p:nvPr/>
        </p:nvCxnSpPr>
        <p:spPr>
          <a:xfrm>
            <a:off x="685800" y="1600200"/>
            <a:ext cx="784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296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Shameless Plug</a:t>
            </a:r>
            <a:endParaRPr lang="en-US" dirty="0"/>
          </a:p>
        </p:txBody>
      </p:sp>
      <p:sp>
        <p:nvSpPr>
          <p:cNvPr id="3" name="Content Placeholder 2"/>
          <p:cNvSpPr>
            <a:spLocks noGrp="1"/>
          </p:cNvSpPr>
          <p:nvPr>
            <p:ph idx="1"/>
          </p:nvPr>
        </p:nvSpPr>
        <p:spPr/>
        <p:txBody>
          <a:bodyPr/>
          <a:lstStyle/>
          <a:p>
            <a:r>
              <a:rPr lang="en-US" dirty="0" smtClean="0"/>
              <a:t>Smith Stratigraphic LLC</a:t>
            </a:r>
          </a:p>
          <a:p>
            <a:pPr lvl="1"/>
            <a:r>
              <a:rPr lang="en-US" dirty="0" smtClean="0"/>
              <a:t>Core and cuttings description</a:t>
            </a:r>
          </a:p>
          <a:p>
            <a:pPr lvl="1"/>
            <a:r>
              <a:rPr lang="en-US" dirty="0" smtClean="0"/>
              <a:t>Thin Section Petrography</a:t>
            </a:r>
          </a:p>
          <a:p>
            <a:pPr lvl="1"/>
            <a:r>
              <a:rPr lang="en-US" dirty="0" smtClean="0"/>
              <a:t>Geochemistry and Diagenesis</a:t>
            </a:r>
          </a:p>
          <a:p>
            <a:pPr lvl="1"/>
            <a:r>
              <a:rPr lang="en-US" dirty="0" smtClean="0"/>
              <a:t>Local and Regional Stratigraphic Correlation</a:t>
            </a:r>
          </a:p>
          <a:p>
            <a:pPr lvl="1"/>
            <a:r>
              <a:rPr lang="en-US" dirty="0" smtClean="0"/>
              <a:t>Integrated Reservoir Characterization</a:t>
            </a:r>
          </a:p>
          <a:p>
            <a:pPr lvl="1"/>
            <a:r>
              <a:rPr lang="en-US" dirty="0" smtClean="0"/>
              <a:t>Field Trips to Utica and Marcellus in NYS</a:t>
            </a:r>
          </a:p>
          <a:p>
            <a:r>
              <a:rPr lang="en-US" dirty="0" smtClean="0">
                <a:hlinkClick r:id="rId2"/>
              </a:rPr>
              <a:t>smithstrat@gmail.com</a:t>
            </a:r>
            <a:r>
              <a:rPr lang="en-US" dirty="0" smtClean="0"/>
              <a:t>, 518-369-6431</a:t>
            </a:r>
          </a:p>
          <a:p>
            <a:pPr lvl="1"/>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1" y="838200"/>
            <a:ext cx="1524000" cy="675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9000" y="838200"/>
            <a:ext cx="1524000" cy="675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54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dirty="0" smtClean="0"/>
              <a:t>Porosity</a:t>
            </a:r>
            <a:endParaRPr lang="en-US" dirty="0"/>
          </a:p>
        </p:txBody>
      </p:sp>
      <p:sp>
        <p:nvSpPr>
          <p:cNvPr id="3" name="Content Placeholder 2"/>
          <p:cNvSpPr>
            <a:spLocks noGrp="1"/>
          </p:cNvSpPr>
          <p:nvPr>
            <p:ph idx="1"/>
          </p:nvPr>
        </p:nvSpPr>
        <p:spPr>
          <a:xfrm>
            <a:off x="381000" y="1752600"/>
            <a:ext cx="4343400" cy="4114800"/>
          </a:xfrm>
        </p:spPr>
        <p:txBody>
          <a:bodyPr/>
          <a:lstStyle/>
          <a:p>
            <a:r>
              <a:rPr lang="en-US" sz="2800" dirty="0" smtClean="0"/>
              <a:t>In the 200 plus thin sections described, no visible porosity carbonates or shales</a:t>
            </a:r>
          </a:p>
          <a:p>
            <a:r>
              <a:rPr lang="en-US" sz="2800" dirty="0" smtClean="0"/>
              <a:t>The pore system is likely to be almost entirely small organic pores</a:t>
            </a:r>
          </a:p>
          <a:p>
            <a:r>
              <a:rPr lang="en-US" sz="2800" dirty="0" smtClean="0"/>
              <a:t>This is different than the Bakken and Eagle Ford which have important matrix component</a:t>
            </a:r>
          </a:p>
          <a:p>
            <a:endParaRPr lang="en-US" sz="2800" dirty="0"/>
          </a:p>
        </p:txBody>
      </p:sp>
      <p:pic>
        <p:nvPicPr>
          <p:cNvPr id="4" name="Picture 2" descr="C:\Users\Taury\Desktop\74 NY5 SEM images\MV74-5-292\MV74-5-292_0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7880" y="1981200"/>
            <a:ext cx="3971219" cy="3657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609600" y="1524000"/>
            <a:ext cx="8077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32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Porosity</a:t>
            </a:r>
            <a:endParaRPr lang="en-US" dirty="0"/>
          </a:p>
        </p:txBody>
      </p:sp>
      <p:sp>
        <p:nvSpPr>
          <p:cNvPr id="3" name="Content Placeholder 2"/>
          <p:cNvSpPr>
            <a:spLocks noGrp="1"/>
          </p:cNvSpPr>
          <p:nvPr>
            <p:ph idx="1"/>
          </p:nvPr>
        </p:nvSpPr>
        <p:spPr>
          <a:xfrm>
            <a:off x="685800" y="2057400"/>
            <a:ext cx="7772400" cy="4114800"/>
          </a:xfrm>
        </p:spPr>
        <p:txBody>
          <a:bodyPr/>
          <a:lstStyle/>
          <a:p>
            <a:r>
              <a:rPr lang="en-US" dirty="0" smtClean="0"/>
              <a:t>The lack of matrix porosity other than organic porosity may make the Utica a much better gas reservoir than liquids reservoir</a:t>
            </a:r>
          </a:p>
          <a:p>
            <a:r>
              <a:rPr lang="en-US" dirty="0" smtClean="0"/>
              <a:t>The pores and pore throats may be too small in some cases for larger molecule sizes of some liquid hydrocarbons</a:t>
            </a:r>
            <a:endParaRPr lang="en-US" dirty="0"/>
          </a:p>
        </p:txBody>
      </p:sp>
      <p:cxnSp>
        <p:nvCxnSpPr>
          <p:cNvPr id="5" name="Straight Connector 4"/>
          <p:cNvCxnSpPr/>
          <p:nvPr/>
        </p:nvCxnSpPr>
        <p:spPr>
          <a:xfrm>
            <a:off x="609600" y="1676400"/>
            <a:ext cx="792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407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Carbonate and TOC content</a:t>
            </a:r>
            <a:endParaRPr lang="en-US" dirty="0"/>
          </a:p>
        </p:txBody>
      </p:sp>
      <p:sp>
        <p:nvSpPr>
          <p:cNvPr id="3" name="Content Placeholder 2"/>
          <p:cNvSpPr>
            <a:spLocks noGrp="1"/>
          </p:cNvSpPr>
          <p:nvPr>
            <p:ph idx="1"/>
          </p:nvPr>
        </p:nvSpPr>
        <p:spPr/>
        <p:txBody>
          <a:bodyPr/>
          <a:lstStyle/>
          <a:p>
            <a:r>
              <a:rPr lang="en-US" dirty="0" smtClean="0"/>
              <a:t>For the five cores, TOC was analyzed in detail at one per foot through the reservoir interval and every 2-5 feet through the other intervals</a:t>
            </a:r>
          </a:p>
          <a:p>
            <a:r>
              <a:rPr lang="en-US" dirty="0" smtClean="0"/>
              <a:t>Carbonate content was done for all wells except the Harstine Trust</a:t>
            </a:r>
            <a:endParaRPr lang="en-US" dirty="0"/>
          </a:p>
        </p:txBody>
      </p:sp>
      <p:cxnSp>
        <p:nvCxnSpPr>
          <p:cNvPr id="5" name="Straight Connector 4"/>
          <p:cNvCxnSpPr/>
          <p:nvPr/>
        </p:nvCxnSpPr>
        <p:spPr>
          <a:xfrm>
            <a:off x="609600" y="1600200"/>
            <a:ext cx="784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37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TOC in Cuttings vs Core</a:t>
            </a:r>
            <a:endParaRPr lang="en-US" dirty="0"/>
          </a:p>
        </p:txBody>
      </p:sp>
      <p:sp>
        <p:nvSpPr>
          <p:cNvPr id="3" name="Content Placeholder 2"/>
          <p:cNvSpPr>
            <a:spLocks noGrp="1"/>
          </p:cNvSpPr>
          <p:nvPr>
            <p:ph idx="1"/>
          </p:nvPr>
        </p:nvSpPr>
        <p:spPr/>
        <p:txBody>
          <a:bodyPr/>
          <a:lstStyle/>
          <a:p>
            <a:r>
              <a:rPr lang="en-US" dirty="0" smtClean="0"/>
              <a:t>Dan </a:t>
            </a:r>
            <a:r>
              <a:rPr lang="en-US" dirty="0" err="1" smtClean="0"/>
              <a:t>Jarvie</a:t>
            </a:r>
            <a:r>
              <a:rPr lang="en-US" dirty="0" smtClean="0"/>
              <a:t> popularized the idea that for some reason cuttings almost always had lower TOC values than core</a:t>
            </a:r>
          </a:p>
          <a:p>
            <a:r>
              <a:rPr lang="en-US" dirty="0" smtClean="0"/>
              <a:t>The reason for this is probably not that cuttings don’t preserve TOC as well as core</a:t>
            </a:r>
          </a:p>
          <a:p>
            <a:r>
              <a:rPr lang="en-US" dirty="0" smtClean="0"/>
              <a:t>It is almost certainly due to sampling over an interval rather than at specific beds</a:t>
            </a:r>
            <a:endParaRPr lang="en-US" dirty="0"/>
          </a:p>
        </p:txBody>
      </p:sp>
      <p:cxnSp>
        <p:nvCxnSpPr>
          <p:cNvPr id="4" name="Straight Connector 3"/>
          <p:cNvCxnSpPr/>
          <p:nvPr/>
        </p:nvCxnSpPr>
        <p:spPr>
          <a:xfrm>
            <a:off x="609600" y="1676400"/>
            <a:ext cx="784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263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41287327"/>
              </p:ext>
            </p:extLst>
          </p:nvPr>
        </p:nvGraphicFramePr>
        <p:xfrm>
          <a:off x="609600" y="228600"/>
          <a:ext cx="2971800" cy="2514600"/>
        </p:xfrm>
        <a:graphic>
          <a:graphicData uri="http://schemas.openxmlformats.org/drawingml/2006/table">
            <a:tbl>
              <a:tblPr/>
              <a:tblGrid>
                <a:gridCol w="990600"/>
                <a:gridCol w="990600"/>
                <a:gridCol w="990600"/>
              </a:tblGrid>
              <a:tr h="251460">
                <a:tc>
                  <a:txBody>
                    <a:bodyPr/>
                    <a:lstStyle/>
                    <a:p>
                      <a:pPr algn="ctr" fontAlgn="b"/>
                      <a:r>
                        <a:rPr lang="en-US" sz="1600" b="0" i="0" u="none" strike="noStrike" dirty="0" smtClean="0">
                          <a:solidFill>
                            <a:schemeClr val="bg1"/>
                          </a:solidFill>
                          <a:effectLst/>
                          <a:latin typeface="Calibri"/>
                        </a:rPr>
                        <a:t>Depth</a:t>
                      </a:r>
                      <a:endParaRPr lang="en-US" sz="1600" b="0" i="0" u="none" strike="noStrike" dirty="0">
                        <a:solidFill>
                          <a:schemeClr val="bg1"/>
                        </a:solidFill>
                        <a:effectLst/>
                        <a:latin typeface="Calibri"/>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smtClean="0">
                          <a:solidFill>
                            <a:schemeClr val="bg1"/>
                          </a:solidFill>
                          <a:effectLst/>
                          <a:latin typeface="Calibri"/>
                        </a:rPr>
                        <a:t>TOC</a:t>
                      </a:r>
                      <a:endParaRPr lang="en-US" sz="1600" b="0" i="0" u="none" strike="noStrike" dirty="0">
                        <a:solidFill>
                          <a:schemeClr val="bg1"/>
                        </a:solidFill>
                        <a:effectLst/>
                        <a:latin typeface="Calibri"/>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smtClean="0">
                          <a:solidFill>
                            <a:schemeClr val="bg1"/>
                          </a:solidFill>
                          <a:effectLst/>
                          <a:latin typeface="Calibri"/>
                        </a:rPr>
                        <a:t>Average</a:t>
                      </a:r>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1460">
                <a:tc>
                  <a:txBody>
                    <a:bodyPr/>
                    <a:lstStyle/>
                    <a:p>
                      <a:pPr algn="ctr" fontAlgn="b"/>
                      <a:r>
                        <a:rPr lang="en-US" sz="1600" b="0" i="0" u="none" strike="noStrike">
                          <a:solidFill>
                            <a:schemeClr val="bg1"/>
                          </a:solidFill>
                          <a:effectLst/>
                          <a:latin typeface="Calibri"/>
                        </a:rPr>
                        <a:t>3696.5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3.181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1460">
                <a:tc>
                  <a:txBody>
                    <a:bodyPr/>
                    <a:lstStyle/>
                    <a:p>
                      <a:pPr algn="ctr" fontAlgn="b"/>
                      <a:r>
                        <a:rPr lang="en-US" sz="1600" b="0" i="0" u="none" strike="noStrike">
                          <a:solidFill>
                            <a:schemeClr val="bg1"/>
                          </a:solidFill>
                          <a:effectLst/>
                          <a:latin typeface="Calibri"/>
                        </a:rPr>
                        <a:t>3697.5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2.3901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1460">
                <a:tc>
                  <a:txBody>
                    <a:bodyPr/>
                    <a:lstStyle/>
                    <a:p>
                      <a:pPr algn="ctr" fontAlgn="b"/>
                      <a:r>
                        <a:rPr lang="en-US" sz="1600" b="0" i="0" u="none" strike="noStrike">
                          <a:solidFill>
                            <a:schemeClr val="bg1"/>
                          </a:solidFill>
                          <a:effectLst/>
                          <a:latin typeface="Calibri"/>
                        </a:rPr>
                        <a:t>3698.5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3.0485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1460">
                <a:tc>
                  <a:txBody>
                    <a:bodyPr/>
                    <a:lstStyle/>
                    <a:p>
                      <a:pPr algn="ctr" fontAlgn="b"/>
                      <a:r>
                        <a:rPr lang="en-US" sz="1600" b="0" i="0" u="none" strike="noStrike">
                          <a:solidFill>
                            <a:schemeClr val="bg1"/>
                          </a:solidFill>
                          <a:effectLst/>
                          <a:latin typeface="Calibri"/>
                        </a:rPr>
                        <a:t>3699.5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2.4431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1460">
                <a:tc>
                  <a:txBody>
                    <a:bodyPr/>
                    <a:lstStyle/>
                    <a:p>
                      <a:pPr algn="ctr" fontAlgn="b"/>
                      <a:r>
                        <a:rPr lang="en-US" sz="1600" b="0" i="0" u="none" strike="noStrike">
                          <a:solidFill>
                            <a:schemeClr val="bg1"/>
                          </a:solidFill>
                          <a:effectLst/>
                          <a:latin typeface="Calibri"/>
                        </a:rPr>
                        <a:t>3700.5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2.8827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2.87254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1460">
                <a:tc>
                  <a:txBody>
                    <a:bodyPr/>
                    <a:lstStyle/>
                    <a:p>
                      <a:pPr algn="ctr" fontAlgn="b"/>
                      <a:r>
                        <a:rPr lang="en-US" sz="1600" b="0" i="0" u="none" strike="noStrike">
                          <a:solidFill>
                            <a:schemeClr val="bg1"/>
                          </a:solidFill>
                          <a:effectLst/>
                          <a:latin typeface="Calibri"/>
                        </a:rPr>
                        <a:t>3701.5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2.9072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1460">
                <a:tc>
                  <a:txBody>
                    <a:bodyPr/>
                    <a:lstStyle/>
                    <a:p>
                      <a:pPr algn="ctr" fontAlgn="b"/>
                      <a:r>
                        <a:rPr lang="en-US" sz="1600" b="0" i="0" u="none" strike="noStrike">
                          <a:solidFill>
                            <a:schemeClr val="bg1"/>
                          </a:solidFill>
                          <a:effectLst/>
                          <a:latin typeface="Calibri"/>
                        </a:rPr>
                        <a:t>3702.5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1.8557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1460">
                <a:tc>
                  <a:txBody>
                    <a:bodyPr/>
                    <a:lstStyle/>
                    <a:p>
                      <a:pPr algn="ctr" fontAlgn="b"/>
                      <a:r>
                        <a:rPr lang="en-US" sz="1600" b="0" i="0" u="none" strike="noStrike">
                          <a:solidFill>
                            <a:schemeClr val="bg1"/>
                          </a:solidFill>
                          <a:effectLst/>
                          <a:latin typeface="Calibri"/>
                        </a:rPr>
                        <a:t>3703.5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3.1257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1460">
                <a:tc>
                  <a:txBody>
                    <a:bodyPr/>
                    <a:lstStyle/>
                    <a:p>
                      <a:pPr algn="ctr" fontAlgn="b"/>
                      <a:r>
                        <a:rPr lang="en-US" sz="1600" b="0" i="0" u="none" strike="noStrike">
                          <a:solidFill>
                            <a:schemeClr val="bg1"/>
                          </a:solidFill>
                          <a:effectLst/>
                          <a:latin typeface="Calibri"/>
                        </a:rPr>
                        <a:t>3704.5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3.6507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86744344"/>
              </p:ext>
            </p:extLst>
          </p:nvPr>
        </p:nvGraphicFramePr>
        <p:xfrm>
          <a:off x="3962400" y="304799"/>
          <a:ext cx="3124200" cy="2391716"/>
        </p:xfrm>
        <a:graphic>
          <a:graphicData uri="http://schemas.openxmlformats.org/drawingml/2006/table">
            <a:tbl>
              <a:tblPr/>
              <a:tblGrid>
                <a:gridCol w="1041400"/>
                <a:gridCol w="1041400"/>
                <a:gridCol w="1041400"/>
              </a:tblGrid>
              <a:tr h="221947">
                <a:tc>
                  <a:txBody>
                    <a:bodyPr/>
                    <a:lstStyle/>
                    <a:p>
                      <a:pPr algn="ctr" fontAlgn="b"/>
                      <a:r>
                        <a:rPr lang="en-US" sz="1600" b="0" i="0" u="none" strike="noStrike" dirty="0" smtClean="0">
                          <a:solidFill>
                            <a:schemeClr val="bg1"/>
                          </a:solidFill>
                          <a:effectLst/>
                          <a:latin typeface="Calibri"/>
                        </a:rPr>
                        <a:t>Depth</a:t>
                      </a:r>
                      <a:endParaRPr lang="en-US" sz="1600" b="0" i="0" u="none" strike="noStrike" dirty="0">
                        <a:solidFill>
                          <a:schemeClr val="bg1"/>
                        </a:solidFill>
                        <a:effectLst/>
                        <a:latin typeface="Calibri"/>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smtClean="0">
                          <a:solidFill>
                            <a:schemeClr val="bg1"/>
                          </a:solidFill>
                          <a:effectLst/>
                          <a:latin typeface="Calibri"/>
                        </a:rPr>
                        <a:t>TOC</a:t>
                      </a:r>
                      <a:endParaRPr lang="en-US" sz="1600" b="0" i="0" u="none" strike="noStrike" dirty="0">
                        <a:solidFill>
                          <a:schemeClr val="bg1"/>
                        </a:solidFill>
                        <a:effectLst/>
                        <a:latin typeface="Calibri"/>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smtClean="0">
                          <a:solidFill>
                            <a:schemeClr val="bg1"/>
                          </a:solidFill>
                          <a:effectLst/>
                          <a:latin typeface="Calibri"/>
                        </a:rPr>
                        <a:t>Average</a:t>
                      </a:r>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67532">
                <a:tc>
                  <a:txBody>
                    <a:bodyPr/>
                    <a:lstStyle/>
                    <a:p>
                      <a:pPr algn="ctr" fontAlgn="b"/>
                      <a:r>
                        <a:rPr lang="en-US" sz="1600" b="0" i="0" u="none" strike="noStrike">
                          <a:solidFill>
                            <a:schemeClr val="bg1"/>
                          </a:solidFill>
                          <a:effectLst/>
                          <a:latin typeface="Calibri"/>
                        </a:rPr>
                        <a:t>3707.5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2.953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67532">
                <a:tc>
                  <a:txBody>
                    <a:bodyPr/>
                    <a:lstStyle/>
                    <a:p>
                      <a:pPr algn="ctr" fontAlgn="b"/>
                      <a:r>
                        <a:rPr lang="en-US" sz="1600" b="0" i="0" u="none" strike="noStrike">
                          <a:solidFill>
                            <a:schemeClr val="bg1"/>
                          </a:solidFill>
                          <a:effectLst/>
                          <a:latin typeface="Calibri"/>
                        </a:rPr>
                        <a:t>3708.5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4.4016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67532">
                <a:tc>
                  <a:txBody>
                    <a:bodyPr/>
                    <a:lstStyle/>
                    <a:p>
                      <a:pPr algn="ctr" fontAlgn="b"/>
                      <a:r>
                        <a:rPr lang="en-US" sz="1600" b="0" i="0" u="none" strike="noStrike">
                          <a:solidFill>
                            <a:schemeClr val="bg1"/>
                          </a:solidFill>
                          <a:effectLst/>
                          <a:latin typeface="Calibri"/>
                        </a:rPr>
                        <a:t>3709.5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2.9672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67532">
                <a:tc>
                  <a:txBody>
                    <a:bodyPr/>
                    <a:lstStyle/>
                    <a:p>
                      <a:pPr algn="ctr" fontAlgn="b"/>
                      <a:r>
                        <a:rPr lang="en-US" sz="1600" b="0" i="0" u="none" strike="noStrike">
                          <a:solidFill>
                            <a:schemeClr val="bg1"/>
                          </a:solidFill>
                          <a:effectLst/>
                          <a:latin typeface="Calibri"/>
                        </a:rPr>
                        <a:t>3710.5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3.388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3.59885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67532">
                <a:tc>
                  <a:txBody>
                    <a:bodyPr/>
                    <a:lstStyle/>
                    <a:p>
                      <a:pPr algn="ctr" fontAlgn="b"/>
                      <a:r>
                        <a:rPr lang="en-US" sz="1600" b="0" i="0" u="none" strike="noStrike">
                          <a:solidFill>
                            <a:schemeClr val="bg1"/>
                          </a:solidFill>
                          <a:effectLst/>
                          <a:latin typeface="Calibri"/>
                        </a:rPr>
                        <a:t>3711.5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3.8896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67532">
                <a:tc>
                  <a:txBody>
                    <a:bodyPr/>
                    <a:lstStyle/>
                    <a:p>
                      <a:pPr algn="ctr" fontAlgn="b"/>
                      <a:r>
                        <a:rPr lang="en-US" sz="1600" b="0" i="0" u="none" strike="noStrike" dirty="0">
                          <a:solidFill>
                            <a:schemeClr val="bg1"/>
                          </a:solidFill>
                          <a:effectLst/>
                          <a:latin typeface="Calibri"/>
                        </a:rPr>
                        <a:t>3712.5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3.0145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67532">
                <a:tc>
                  <a:txBody>
                    <a:bodyPr/>
                    <a:lstStyle/>
                    <a:p>
                      <a:pPr algn="ctr" fontAlgn="b"/>
                      <a:r>
                        <a:rPr lang="en-US" sz="1600" b="0" i="0" u="none" strike="noStrike">
                          <a:solidFill>
                            <a:schemeClr val="bg1"/>
                          </a:solidFill>
                          <a:effectLst/>
                          <a:latin typeface="Calibri"/>
                        </a:rPr>
                        <a:t>3713.5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4.4109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67532">
                <a:tc>
                  <a:txBody>
                    <a:bodyPr/>
                    <a:lstStyle/>
                    <a:p>
                      <a:pPr algn="ctr" fontAlgn="b"/>
                      <a:r>
                        <a:rPr lang="en-US" sz="1600" b="0" i="0" u="none" strike="noStrike" dirty="0">
                          <a:solidFill>
                            <a:schemeClr val="bg1"/>
                          </a:solidFill>
                          <a:effectLst/>
                          <a:latin typeface="Calibri"/>
                        </a:rPr>
                        <a:t>3714.5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4.1224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7444909"/>
              </p:ext>
            </p:extLst>
          </p:nvPr>
        </p:nvGraphicFramePr>
        <p:xfrm>
          <a:off x="609600" y="2971800"/>
          <a:ext cx="2971800" cy="2529840"/>
        </p:xfrm>
        <a:graphic>
          <a:graphicData uri="http://schemas.openxmlformats.org/drawingml/2006/table">
            <a:tbl>
              <a:tblPr/>
              <a:tblGrid>
                <a:gridCol w="939800"/>
                <a:gridCol w="1016000"/>
                <a:gridCol w="1016000"/>
              </a:tblGrid>
              <a:tr h="250071">
                <a:tc>
                  <a:txBody>
                    <a:bodyPr/>
                    <a:lstStyle/>
                    <a:p>
                      <a:pPr algn="ctr" fontAlgn="b"/>
                      <a:r>
                        <a:rPr lang="en-US" sz="1600" b="0" i="0" u="none" strike="noStrike" dirty="0" smtClean="0">
                          <a:solidFill>
                            <a:schemeClr val="bg1"/>
                          </a:solidFill>
                          <a:effectLst/>
                          <a:latin typeface="Calibri"/>
                        </a:rPr>
                        <a:t>Depth</a:t>
                      </a:r>
                      <a:endParaRPr lang="en-US" sz="1600" b="0" i="0" u="none" strike="noStrike" dirty="0">
                        <a:solidFill>
                          <a:schemeClr val="bg1"/>
                        </a:solidFill>
                        <a:effectLst/>
                        <a:latin typeface="Calibri"/>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smtClean="0">
                          <a:solidFill>
                            <a:schemeClr val="bg1"/>
                          </a:solidFill>
                          <a:effectLst/>
                          <a:latin typeface="Calibri"/>
                        </a:rPr>
                        <a:t>TOC</a:t>
                      </a:r>
                      <a:endParaRPr lang="en-US" sz="1600" b="0" i="0" u="none" strike="noStrike" dirty="0">
                        <a:solidFill>
                          <a:schemeClr val="bg1"/>
                        </a:solidFill>
                        <a:effectLst/>
                        <a:latin typeface="Calibri"/>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smtClean="0">
                          <a:solidFill>
                            <a:schemeClr val="bg1"/>
                          </a:solidFill>
                          <a:effectLst/>
                          <a:latin typeface="Calibri"/>
                        </a:rPr>
                        <a:t>Average</a:t>
                      </a:r>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0071">
                <a:tc>
                  <a:txBody>
                    <a:bodyPr/>
                    <a:lstStyle/>
                    <a:p>
                      <a:pPr algn="ctr" fontAlgn="b"/>
                      <a:r>
                        <a:rPr lang="en-US" sz="1600" b="0" i="0" u="none" strike="noStrike">
                          <a:solidFill>
                            <a:schemeClr val="bg1"/>
                          </a:solidFill>
                          <a:effectLst/>
                          <a:latin typeface="Calibri"/>
                        </a:rPr>
                        <a:t>3716.5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2.8785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0071">
                <a:tc>
                  <a:txBody>
                    <a:bodyPr/>
                    <a:lstStyle/>
                    <a:p>
                      <a:pPr algn="ctr" fontAlgn="b"/>
                      <a:r>
                        <a:rPr lang="en-US" sz="1600" b="0" i="0" u="none" strike="noStrike">
                          <a:solidFill>
                            <a:schemeClr val="bg1"/>
                          </a:solidFill>
                          <a:effectLst/>
                          <a:latin typeface="Calibri"/>
                        </a:rPr>
                        <a:t>3717.5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4.0645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0071">
                <a:tc>
                  <a:txBody>
                    <a:bodyPr/>
                    <a:lstStyle/>
                    <a:p>
                      <a:pPr algn="ctr" fontAlgn="b"/>
                      <a:r>
                        <a:rPr lang="en-US" sz="1600" b="0" i="0" u="none" strike="noStrike">
                          <a:solidFill>
                            <a:schemeClr val="bg1"/>
                          </a:solidFill>
                          <a:effectLst/>
                          <a:latin typeface="Calibri"/>
                        </a:rPr>
                        <a:t>3718.5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0.8374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0071">
                <a:tc>
                  <a:txBody>
                    <a:bodyPr/>
                    <a:lstStyle/>
                    <a:p>
                      <a:pPr algn="ctr" fontAlgn="b"/>
                      <a:r>
                        <a:rPr lang="en-US" sz="1600" b="0" i="0" u="none" strike="noStrike">
                          <a:solidFill>
                            <a:schemeClr val="bg1"/>
                          </a:solidFill>
                          <a:effectLst/>
                          <a:latin typeface="Calibri"/>
                        </a:rPr>
                        <a:t>3719.5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4.5148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66700">
                <a:tc>
                  <a:txBody>
                    <a:bodyPr/>
                    <a:lstStyle/>
                    <a:p>
                      <a:pPr algn="ctr" fontAlgn="b"/>
                      <a:r>
                        <a:rPr lang="en-US" sz="1600" b="0" i="0" u="none" strike="noStrike">
                          <a:solidFill>
                            <a:schemeClr val="bg1"/>
                          </a:solidFill>
                          <a:effectLst/>
                          <a:latin typeface="Calibri"/>
                        </a:rPr>
                        <a:t>3720.5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3.8564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3.45262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0071">
                <a:tc>
                  <a:txBody>
                    <a:bodyPr/>
                    <a:lstStyle/>
                    <a:p>
                      <a:pPr algn="ctr" fontAlgn="b"/>
                      <a:r>
                        <a:rPr lang="en-US" sz="1600" b="0" i="0" u="none" strike="noStrike">
                          <a:solidFill>
                            <a:schemeClr val="bg1"/>
                          </a:solidFill>
                          <a:effectLst/>
                          <a:latin typeface="Calibri"/>
                        </a:rPr>
                        <a:t>3721.5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4.3411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0071">
                <a:tc>
                  <a:txBody>
                    <a:bodyPr/>
                    <a:lstStyle/>
                    <a:p>
                      <a:pPr algn="ctr" fontAlgn="b"/>
                      <a:r>
                        <a:rPr lang="en-US" sz="1600" b="0" i="0" u="none" strike="noStrike">
                          <a:solidFill>
                            <a:schemeClr val="bg1"/>
                          </a:solidFill>
                          <a:effectLst/>
                          <a:latin typeface="Calibri"/>
                        </a:rPr>
                        <a:t>3722.5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4.5162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0071">
                <a:tc>
                  <a:txBody>
                    <a:bodyPr/>
                    <a:lstStyle/>
                    <a:p>
                      <a:pPr algn="ctr" fontAlgn="b"/>
                      <a:r>
                        <a:rPr lang="en-US" sz="1600" b="0" i="0" u="none" strike="noStrike">
                          <a:solidFill>
                            <a:schemeClr val="bg1"/>
                          </a:solidFill>
                          <a:effectLst/>
                          <a:latin typeface="Calibri"/>
                        </a:rPr>
                        <a:t>3723.5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4.2708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250071">
                <a:tc>
                  <a:txBody>
                    <a:bodyPr/>
                    <a:lstStyle/>
                    <a:p>
                      <a:pPr algn="ctr" fontAlgn="b"/>
                      <a:r>
                        <a:rPr lang="en-US" sz="1600" b="0" i="0" u="none" strike="noStrike">
                          <a:solidFill>
                            <a:schemeClr val="bg1"/>
                          </a:solidFill>
                          <a:effectLst/>
                          <a:latin typeface="Calibri"/>
                        </a:rPr>
                        <a:t>3724.5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1.189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11836078"/>
              </p:ext>
            </p:extLst>
          </p:nvPr>
        </p:nvGraphicFramePr>
        <p:xfrm>
          <a:off x="3962400" y="2971800"/>
          <a:ext cx="3124200" cy="2514600"/>
        </p:xfrm>
        <a:graphic>
          <a:graphicData uri="http://schemas.openxmlformats.org/drawingml/2006/table">
            <a:tbl>
              <a:tblPr/>
              <a:tblGrid>
                <a:gridCol w="1041400"/>
                <a:gridCol w="1041400"/>
                <a:gridCol w="1041400"/>
              </a:tblGrid>
              <a:tr h="182880">
                <a:tc>
                  <a:txBody>
                    <a:bodyPr/>
                    <a:lstStyle/>
                    <a:p>
                      <a:pPr algn="ctr" fontAlgn="b"/>
                      <a:r>
                        <a:rPr lang="en-US" sz="1600" b="0" i="0" u="none" strike="noStrike" dirty="0" smtClean="0">
                          <a:solidFill>
                            <a:schemeClr val="bg1"/>
                          </a:solidFill>
                          <a:effectLst/>
                          <a:latin typeface="Calibri"/>
                        </a:rPr>
                        <a:t>Depth</a:t>
                      </a:r>
                      <a:endParaRPr lang="en-US" sz="1600" b="0" i="0" u="none" strike="noStrike" dirty="0">
                        <a:solidFill>
                          <a:schemeClr val="bg1"/>
                        </a:solidFill>
                        <a:effectLst/>
                        <a:latin typeface="Calibri"/>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smtClean="0">
                          <a:solidFill>
                            <a:schemeClr val="bg1"/>
                          </a:solidFill>
                          <a:effectLst/>
                          <a:latin typeface="Calibri"/>
                        </a:rPr>
                        <a:t>TOC</a:t>
                      </a:r>
                      <a:endParaRPr lang="en-US" sz="1600" b="0" i="0" u="none" strike="noStrike" dirty="0">
                        <a:solidFill>
                          <a:schemeClr val="bg1"/>
                        </a:solidFill>
                        <a:effectLst/>
                        <a:latin typeface="Calibri"/>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smtClean="0">
                          <a:solidFill>
                            <a:schemeClr val="bg1"/>
                          </a:solidFill>
                          <a:effectLst/>
                          <a:latin typeface="Calibri"/>
                        </a:rPr>
                        <a:t>Average</a:t>
                      </a:r>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82880">
                <a:tc>
                  <a:txBody>
                    <a:bodyPr/>
                    <a:lstStyle/>
                    <a:p>
                      <a:pPr algn="ctr" fontAlgn="b"/>
                      <a:r>
                        <a:rPr lang="en-US" sz="1600" b="0" i="0" u="none" strike="noStrike">
                          <a:solidFill>
                            <a:schemeClr val="bg1"/>
                          </a:solidFill>
                          <a:effectLst/>
                          <a:latin typeface="Calibri"/>
                        </a:rPr>
                        <a:t>3726.5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4.7598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82880">
                <a:tc>
                  <a:txBody>
                    <a:bodyPr/>
                    <a:lstStyle/>
                    <a:p>
                      <a:pPr algn="ctr" fontAlgn="b"/>
                      <a:r>
                        <a:rPr lang="en-US" sz="1600" b="0" i="0" u="none" strike="noStrike">
                          <a:solidFill>
                            <a:schemeClr val="bg1"/>
                          </a:solidFill>
                          <a:effectLst/>
                          <a:latin typeface="Calibri"/>
                        </a:rPr>
                        <a:t>3727.5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4.3131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82880">
                <a:tc>
                  <a:txBody>
                    <a:bodyPr/>
                    <a:lstStyle/>
                    <a:p>
                      <a:pPr algn="ctr" fontAlgn="b"/>
                      <a:r>
                        <a:rPr lang="en-US" sz="1600" b="0" i="0" u="none" strike="noStrike">
                          <a:solidFill>
                            <a:schemeClr val="bg1"/>
                          </a:solidFill>
                          <a:effectLst/>
                          <a:latin typeface="Calibri"/>
                        </a:rPr>
                        <a:t>3728.5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1.0381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82880">
                <a:tc>
                  <a:txBody>
                    <a:bodyPr/>
                    <a:lstStyle/>
                    <a:p>
                      <a:pPr algn="ctr" fontAlgn="b"/>
                      <a:r>
                        <a:rPr lang="en-US" sz="1600" b="0" i="0" u="none" strike="noStrike">
                          <a:solidFill>
                            <a:schemeClr val="bg1"/>
                          </a:solidFill>
                          <a:effectLst/>
                          <a:latin typeface="Calibri"/>
                        </a:rPr>
                        <a:t>3729.5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2.2621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82880">
                <a:tc>
                  <a:txBody>
                    <a:bodyPr/>
                    <a:lstStyle/>
                    <a:p>
                      <a:pPr algn="ctr" fontAlgn="b"/>
                      <a:r>
                        <a:rPr lang="en-US" sz="1600" b="0" i="0" u="none" strike="noStrike">
                          <a:solidFill>
                            <a:schemeClr val="bg1"/>
                          </a:solidFill>
                          <a:effectLst/>
                          <a:latin typeface="Calibri"/>
                        </a:rPr>
                        <a:t>3730.5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1.6587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2.6489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82880">
                <a:tc>
                  <a:txBody>
                    <a:bodyPr/>
                    <a:lstStyle/>
                    <a:p>
                      <a:pPr algn="ctr" fontAlgn="b"/>
                      <a:r>
                        <a:rPr lang="en-US" sz="1600" b="0" i="0" u="none" strike="noStrike">
                          <a:solidFill>
                            <a:schemeClr val="bg1"/>
                          </a:solidFill>
                          <a:effectLst/>
                          <a:latin typeface="Calibri"/>
                        </a:rPr>
                        <a:t>3731.5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4.3192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82880">
                <a:tc>
                  <a:txBody>
                    <a:bodyPr/>
                    <a:lstStyle/>
                    <a:p>
                      <a:pPr algn="ctr" fontAlgn="b"/>
                      <a:r>
                        <a:rPr lang="en-US" sz="1600" b="0" i="0" u="none" strike="noStrike">
                          <a:solidFill>
                            <a:schemeClr val="bg1"/>
                          </a:solidFill>
                          <a:effectLst/>
                          <a:latin typeface="Calibri"/>
                        </a:rPr>
                        <a:t>3732.5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3.2716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82880">
                <a:tc>
                  <a:txBody>
                    <a:bodyPr/>
                    <a:lstStyle/>
                    <a:p>
                      <a:pPr algn="ctr" fontAlgn="b"/>
                      <a:r>
                        <a:rPr lang="en-US" sz="1600" b="0" i="0" u="none" strike="noStrike">
                          <a:solidFill>
                            <a:schemeClr val="bg1"/>
                          </a:solidFill>
                          <a:effectLst/>
                          <a:latin typeface="Calibri"/>
                        </a:rPr>
                        <a:t>3736.5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1.1817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82880">
                <a:tc>
                  <a:txBody>
                    <a:bodyPr/>
                    <a:lstStyle/>
                    <a:p>
                      <a:pPr algn="ctr" fontAlgn="b"/>
                      <a:r>
                        <a:rPr lang="en-US" sz="1600" b="0" i="0" u="none" strike="noStrike">
                          <a:solidFill>
                            <a:schemeClr val="bg1"/>
                          </a:solidFill>
                          <a:effectLst/>
                          <a:latin typeface="Calibri"/>
                        </a:rPr>
                        <a:t>3738.5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a:solidFill>
                            <a:schemeClr val="bg1"/>
                          </a:solidFill>
                          <a:effectLst/>
                          <a:latin typeface="Calibri"/>
                        </a:rPr>
                        <a:t>0.6812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600" b="0" i="0" u="none" strike="noStrike" dirty="0">
                          <a:solidFill>
                            <a:schemeClr val="bg1"/>
                          </a:solidFill>
                          <a:effectLst/>
                          <a:latin typeface="Calibri"/>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bl>
          </a:graphicData>
        </a:graphic>
      </p:graphicFrame>
      <p:sp>
        <p:nvSpPr>
          <p:cNvPr id="9" name="TextBox 8"/>
          <p:cNvSpPr txBox="1"/>
          <p:nvPr/>
        </p:nvSpPr>
        <p:spPr>
          <a:xfrm>
            <a:off x="609600" y="5562600"/>
            <a:ext cx="7848600" cy="1200329"/>
          </a:xfrm>
          <a:prstGeom prst="rect">
            <a:avLst/>
          </a:prstGeom>
          <a:noFill/>
        </p:spPr>
        <p:txBody>
          <a:bodyPr wrap="square" rtlCol="0">
            <a:spAutoFit/>
          </a:bodyPr>
          <a:lstStyle/>
          <a:p>
            <a:pPr algn="ctr"/>
            <a:r>
              <a:rPr lang="en-US" dirty="0" smtClean="0"/>
              <a:t>If cuttings are saved every ten feet, it may be a mix of that ten foot interval or a single depth within that ten foot interval – note that if it is an average it can still be significantly less than the highest value and that any single value could be significantly lower than the highest value in that interval</a:t>
            </a:r>
            <a:endParaRPr lang="en-US" dirty="0"/>
          </a:p>
        </p:txBody>
      </p:sp>
      <p:sp>
        <p:nvSpPr>
          <p:cNvPr id="10" name="TextBox 9"/>
          <p:cNvSpPr txBox="1"/>
          <p:nvPr/>
        </p:nvSpPr>
        <p:spPr>
          <a:xfrm>
            <a:off x="7239000" y="381000"/>
            <a:ext cx="1600200" cy="2585323"/>
          </a:xfrm>
          <a:prstGeom prst="rect">
            <a:avLst/>
          </a:prstGeom>
          <a:noFill/>
        </p:spPr>
        <p:txBody>
          <a:bodyPr wrap="square" rtlCol="0">
            <a:spAutoFit/>
          </a:bodyPr>
          <a:lstStyle/>
          <a:p>
            <a:r>
              <a:rPr lang="en-US" dirty="0" smtClean="0"/>
              <a:t>TOC values from the </a:t>
            </a:r>
            <a:r>
              <a:rPr lang="en-US" dirty="0" err="1" smtClean="0"/>
              <a:t>Eichelberger</a:t>
            </a:r>
            <a:r>
              <a:rPr lang="en-US" dirty="0" smtClean="0"/>
              <a:t> core taken one per foot</a:t>
            </a:r>
          </a:p>
          <a:p>
            <a:endParaRPr lang="en-US" dirty="0"/>
          </a:p>
          <a:p>
            <a:r>
              <a:rPr lang="en-US" dirty="0" smtClean="0"/>
              <a:t>Average is average of  ten foot interval</a:t>
            </a:r>
            <a:endParaRPr lang="en-US" dirty="0"/>
          </a:p>
        </p:txBody>
      </p:sp>
    </p:spTree>
    <p:extLst>
      <p:ext uri="{BB962C8B-B14F-4D97-AF65-F5344CB8AC3E}">
        <p14:creationId xmlns:p14="http://schemas.microsoft.com/office/powerpoint/2010/main" val="350033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any_X_Bluegill_1_810732_SlabImage_3841ft_w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8600"/>
            <a:ext cx="4789488"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80"/>
          <p:cNvGrpSpPr>
            <a:grpSpLocks/>
          </p:cNvGrpSpPr>
          <p:nvPr/>
        </p:nvGrpSpPr>
        <p:grpSpPr bwMode="auto">
          <a:xfrm>
            <a:off x="812800" y="525463"/>
            <a:ext cx="4149725" cy="5741987"/>
            <a:chOff x="512" y="331"/>
            <a:chExt cx="2614" cy="3617"/>
          </a:xfrm>
        </p:grpSpPr>
        <p:sp>
          <p:nvSpPr>
            <p:cNvPr id="6" name="Text Box 4"/>
            <p:cNvSpPr txBox="1">
              <a:spLocks noChangeArrowheads="1"/>
            </p:cNvSpPr>
            <p:nvPr/>
          </p:nvSpPr>
          <p:spPr bwMode="auto">
            <a:xfrm>
              <a:off x="527" y="361"/>
              <a:ext cx="344" cy="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3.1</a:t>
              </a:r>
            </a:p>
          </p:txBody>
        </p:sp>
        <p:sp>
          <p:nvSpPr>
            <p:cNvPr id="7" name="Text Box 5"/>
            <p:cNvSpPr txBox="1">
              <a:spLocks noChangeArrowheads="1"/>
            </p:cNvSpPr>
            <p:nvPr/>
          </p:nvSpPr>
          <p:spPr bwMode="auto">
            <a:xfrm>
              <a:off x="1097" y="2119"/>
              <a:ext cx="344" cy="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3.6</a:t>
              </a:r>
            </a:p>
          </p:txBody>
        </p:sp>
        <p:sp>
          <p:nvSpPr>
            <p:cNvPr id="8" name="Text Box 6"/>
            <p:cNvSpPr txBox="1">
              <a:spLocks noChangeArrowheads="1"/>
            </p:cNvSpPr>
            <p:nvPr/>
          </p:nvSpPr>
          <p:spPr bwMode="auto">
            <a:xfrm>
              <a:off x="2195" y="334"/>
              <a:ext cx="344" cy="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2.6</a:t>
              </a:r>
            </a:p>
          </p:txBody>
        </p:sp>
        <p:sp>
          <p:nvSpPr>
            <p:cNvPr id="9" name="Text Box 7"/>
            <p:cNvSpPr txBox="1">
              <a:spLocks noChangeArrowheads="1"/>
            </p:cNvSpPr>
            <p:nvPr/>
          </p:nvSpPr>
          <p:spPr bwMode="auto">
            <a:xfrm>
              <a:off x="1638" y="345"/>
              <a:ext cx="344" cy="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3.3</a:t>
              </a:r>
            </a:p>
          </p:txBody>
        </p:sp>
        <p:sp>
          <p:nvSpPr>
            <p:cNvPr id="10" name="Text Box 8"/>
            <p:cNvSpPr txBox="1">
              <a:spLocks noChangeArrowheads="1"/>
            </p:cNvSpPr>
            <p:nvPr/>
          </p:nvSpPr>
          <p:spPr bwMode="auto">
            <a:xfrm>
              <a:off x="2227" y="2125"/>
              <a:ext cx="344" cy="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3.3</a:t>
              </a:r>
            </a:p>
          </p:txBody>
        </p:sp>
        <p:sp>
          <p:nvSpPr>
            <p:cNvPr id="11" name="Text Box 9"/>
            <p:cNvSpPr txBox="1">
              <a:spLocks noChangeArrowheads="1"/>
            </p:cNvSpPr>
            <p:nvPr/>
          </p:nvSpPr>
          <p:spPr bwMode="auto">
            <a:xfrm>
              <a:off x="2782" y="331"/>
              <a:ext cx="344" cy="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2.0</a:t>
              </a:r>
            </a:p>
          </p:txBody>
        </p:sp>
        <p:sp>
          <p:nvSpPr>
            <p:cNvPr id="12" name="Text Box 10"/>
            <p:cNvSpPr txBox="1">
              <a:spLocks noChangeArrowheads="1"/>
            </p:cNvSpPr>
            <p:nvPr/>
          </p:nvSpPr>
          <p:spPr bwMode="auto">
            <a:xfrm>
              <a:off x="2766" y="2115"/>
              <a:ext cx="344" cy="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1.6</a:t>
              </a:r>
            </a:p>
          </p:txBody>
        </p:sp>
        <p:sp>
          <p:nvSpPr>
            <p:cNvPr id="13" name="Text Box 11"/>
            <p:cNvSpPr txBox="1">
              <a:spLocks noChangeArrowheads="1"/>
            </p:cNvSpPr>
            <p:nvPr/>
          </p:nvSpPr>
          <p:spPr bwMode="auto">
            <a:xfrm>
              <a:off x="1095" y="1563"/>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0.2</a:t>
              </a:r>
            </a:p>
          </p:txBody>
        </p:sp>
        <p:sp>
          <p:nvSpPr>
            <p:cNvPr id="14" name="Oval 12"/>
            <p:cNvSpPr>
              <a:spLocks noChangeArrowheads="1"/>
            </p:cNvSpPr>
            <p:nvPr/>
          </p:nvSpPr>
          <p:spPr bwMode="auto">
            <a:xfrm>
              <a:off x="1088" y="1525"/>
              <a:ext cx="338" cy="338"/>
            </a:xfrm>
            <a:prstGeom prst="ellipse">
              <a:avLst/>
            </a:prstGeom>
            <a:noFill/>
            <a:ln w="127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endParaRPr lang="en-US" altLang="en-US" sz="2000">
                <a:latin typeface="Arial" charset="0"/>
              </a:endParaRPr>
            </a:p>
          </p:txBody>
        </p:sp>
        <p:sp>
          <p:nvSpPr>
            <p:cNvPr id="15" name="Text Box 13"/>
            <p:cNvSpPr txBox="1">
              <a:spLocks noChangeArrowheads="1"/>
            </p:cNvSpPr>
            <p:nvPr/>
          </p:nvSpPr>
          <p:spPr bwMode="auto">
            <a:xfrm>
              <a:off x="512" y="2121"/>
              <a:ext cx="344" cy="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3.6</a:t>
              </a:r>
            </a:p>
          </p:txBody>
        </p:sp>
        <p:sp>
          <p:nvSpPr>
            <p:cNvPr id="16" name="Text Box 14"/>
            <p:cNvSpPr txBox="1">
              <a:spLocks noChangeArrowheads="1"/>
            </p:cNvSpPr>
            <p:nvPr/>
          </p:nvSpPr>
          <p:spPr bwMode="auto">
            <a:xfrm>
              <a:off x="1116" y="356"/>
              <a:ext cx="344" cy="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4.1</a:t>
              </a:r>
            </a:p>
          </p:txBody>
        </p:sp>
        <p:sp>
          <p:nvSpPr>
            <p:cNvPr id="17" name="Text Box 15"/>
            <p:cNvSpPr txBox="1">
              <a:spLocks noChangeArrowheads="1"/>
            </p:cNvSpPr>
            <p:nvPr/>
          </p:nvSpPr>
          <p:spPr bwMode="auto">
            <a:xfrm>
              <a:off x="2214" y="1676"/>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3.4</a:t>
              </a:r>
            </a:p>
          </p:txBody>
        </p:sp>
        <p:sp>
          <p:nvSpPr>
            <p:cNvPr id="18" name="Oval 16"/>
            <p:cNvSpPr>
              <a:spLocks noChangeArrowheads="1"/>
            </p:cNvSpPr>
            <p:nvPr/>
          </p:nvSpPr>
          <p:spPr bwMode="auto">
            <a:xfrm>
              <a:off x="2207" y="1638"/>
              <a:ext cx="338" cy="338"/>
            </a:xfrm>
            <a:prstGeom prst="ellipse">
              <a:avLst/>
            </a:prstGeom>
            <a:noFill/>
            <a:ln w="127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endParaRPr lang="en-US" altLang="en-US" sz="2000">
                <a:latin typeface="Arial" charset="0"/>
              </a:endParaRPr>
            </a:p>
          </p:txBody>
        </p:sp>
        <p:sp>
          <p:nvSpPr>
            <p:cNvPr id="19" name="Text Box 18"/>
            <p:cNvSpPr txBox="1">
              <a:spLocks noChangeArrowheads="1"/>
            </p:cNvSpPr>
            <p:nvPr/>
          </p:nvSpPr>
          <p:spPr bwMode="auto">
            <a:xfrm>
              <a:off x="1656" y="2757"/>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3.2</a:t>
              </a:r>
            </a:p>
          </p:txBody>
        </p:sp>
        <p:sp>
          <p:nvSpPr>
            <p:cNvPr id="20" name="Oval 19"/>
            <p:cNvSpPr>
              <a:spLocks noChangeArrowheads="1"/>
            </p:cNvSpPr>
            <p:nvPr/>
          </p:nvSpPr>
          <p:spPr bwMode="auto">
            <a:xfrm>
              <a:off x="1649" y="2719"/>
              <a:ext cx="338" cy="338"/>
            </a:xfrm>
            <a:prstGeom prst="ellipse">
              <a:avLst/>
            </a:prstGeom>
            <a:noFill/>
            <a:ln w="127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endParaRPr lang="en-US" altLang="en-US" sz="2000">
                <a:latin typeface="Arial" charset="0"/>
              </a:endParaRPr>
            </a:p>
          </p:txBody>
        </p:sp>
        <p:sp>
          <p:nvSpPr>
            <p:cNvPr id="21" name="Text Box 178"/>
            <p:cNvSpPr txBox="1">
              <a:spLocks noChangeArrowheads="1"/>
            </p:cNvSpPr>
            <p:nvPr/>
          </p:nvSpPr>
          <p:spPr bwMode="auto">
            <a:xfrm>
              <a:off x="2223" y="3648"/>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000">
                  <a:solidFill>
                    <a:schemeClr val="tx2"/>
                  </a:solidFill>
                  <a:latin typeface="Arial" charset="0"/>
                </a:rPr>
                <a:t>1.2</a:t>
              </a:r>
            </a:p>
          </p:txBody>
        </p:sp>
        <p:sp>
          <p:nvSpPr>
            <p:cNvPr id="22" name="Oval 179"/>
            <p:cNvSpPr>
              <a:spLocks noChangeArrowheads="1"/>
            </p:cNvSpPr>
            <p:nvPr/>
          </p:nvSpPr>
          <p:spPr bwMode="auto">
            <a:xfrm>
              <a:off x="2216" y="3610"/>
              <a:ext cx="338" cy="338"/>
            </a:xfrm>
            <a:prstGeom prst="ellipse">
              <a:avLst/>
            </a:prstGeom>
            <a:noFill/>
            <a:ln w="127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endParaRPr lang="en-US" altLang="en-US" sz="2000">
                <a:latin typeface="Arial" charset="0"/>
              </a:endParaRPr>
            </a:p>
          </p:txBody>
        </p:sp>
      </p:grpSp>
      <p:sp>
        <p:nvSpPr>
          <p:cNvPr id="23" name="Text Box 181"/>
          <p:cNvSpPr txBox="1">
            <a:spLocks noChangeArrowheads="1"/>
          </p:cNvSpPr>
          <p:nvPr/>
        </p:nvSpPr>
        <p:spPr bwMode="auto">
          <a:xfrm>
            <a:off x="309563" y="6521450"/>
            <a:ext cx="4687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50000"/>
              </a:spcBef>
              <a:buFontTx/>
              <a:buNone/>
            </a:pPr>
            <a:r>
              <a:rPr lang="en-US" altLang="en-US" sz="1600">
                <a:latin typeface="Arial" charset="0"/>
              </a:rPr>
              <a:t>Samples are from the depths above the values</a:t>
            </a:r>
          </a:p>
        </p:txBody>
      </p:sp>
      <p:pic>
        <p:nvPicPr>
          <p:cNvPr id="24" name="Picture 1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9888" y="484188"/>
            <a:ext cx="3352800" cy="5965825"/>
          </a:xfrm>
          <a:prstGeom prst="rect">
            <a:avLst/>
          </a:prstGeom>
          <a:noFill/>
          <a:ln w="762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184"/>
          <p:cNvSpPr>
            <a:spLocks noChangeArrowheads="1"/>
          </p:cNvSpPr>
          <p:nvPr/>
        </p:nvSpPr>
        <p:spPr bwMode="auto">
          <a:xfrm>
            <a:off x="5464175" y="5524500"/>
            <a:ext cx="3382963" cy="157163"/>
          </a:xfrm>
          <a:prstGeom prst="rect">
            <a:avLst/>
          </a:prstGeom>
          <a:noFill/>
          <a:ln w="190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endParaRPr lang="en-US" altLang="en-US" sz="2400"/>
          </a:p>
        </p:txBody>
      </p:sp>
    </p:spTree>
    <p:extLst>
      <p:ext uri="{BB962C8B-B14F-4D97-AF65-F5344CB8AC3E}">
        <p14:creationId xmlns:p14="http://schemas.microsoft.com/office/powerpoint/2010/main" val="16828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958181" y="2202656"/>
            <a:ext cx="6699250"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5625" y="2143126"/>
            <a:ext cx="6689725"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4" name="Text Box 4"/>
          <p:cNvSpPr txBox="1">
            <a:spLocks noChangeArrowheads="1"/>
          </p:cNvSpPr>
          <p:nvPr/>
        </p:nvSpPr>
        <p:spPr bwMode="auto">
          <a:xfrm>
            <a:off x="5394325" y="223838"/>
            <a:ext cx="33020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US" altLang="en-US" sz="2400"/>
              <a:t>Put all samples together to make these plots</a:t>
            </a:r>
          </a:p>
          <a:p>
            <a:pPr>
              <a:spcBef>
                <a:spcPct val="50000"/>
              </a:spcBef>
              <a:buFontTx/>
              <a:buNone/>
            </a:pPr>
            <a:r>
              <a:rPr lang="en-US" altLang="en-US" sz="2400"/>
              <a:t>Blue is all data including original TOC data and the new data</a:t>
            </a:r>
          </a:p>
          <a:p>
            <a:pPr>
              <a:spcBef>
                <a:spcPct val="50000"/>
              </a:spcBef>
              <a:buFontTx/>
              <a:buNone/>
            </a:pPr>
            <a:r>
              <a:rPr lang="en-US" altLang="en-US" sz="2400"/>
              <a:t>Green line is all data with a 13-point running average that shows large scale trends clearly</a:t>
            </a:r>
          </a:p>
          <a:p>
            <a:pPr>
              <a:spcBef>
                <a:spcPct val="50000"/>
              </a:spcBef>
              <a:buFontTx/>
              <a:buNone/>
            </a:pPr>
            <a:r>
              <a:rPr lang="en-US" altLang="en-US" sz="2400"/>
              <a:t>Basal lobe is thinner, but has higher TOC (and likely has higher porosity as well)</a:t>
            </a:r>
          </a:p>
          <a:p>
            <a:pPr>
              <a:spcBef>
                <a:spcPct val="50000"/>
              </a:spcBef>
              <a:buFontTx/>
              <a:buNone/>
            </a:pPr>
            <a:endParaRPr lang="en-US" altLang="en-US" sz="2400"/>
          </a:p>
        </p:txBody>
      </p:sp>
      <p:grpSp>
        <p:nvGrpSpPr>
          <p:cNvPr id="193541" name="Group 5"/>
          <p:cNvGrpSpPr>
            <a:grpSpLocks/>
          </p:cNvGrpSpPr>
          <p:nvPr/>
        </p:nvGrpSpPr>
        <p:grpSpPr bwMode="auto">
          <a:xfrm>
            <a:off x="239713" y="2636838"/>
            <a:ext cx="2286000" cy="3365500"/>
            <a:chOff x="151" y="1661"/>
            <a:chExt cx="1440" cy="2120"/>
          </a:xfrm>
        </p:grpSpPr>
        <p:sp>
          <p:nvSpPr>
            <p:cNvPr id="25615" name="Line 6"/>
            <p:cNvSpPr>
              <a:spLocks noChangeShapeType="1"/>
            </p:cNvSpPr>
            <p:nvPr/>
          </p:nvSpPr>
          <p:spPr bwMode="auto">
            <a:xfrm>
              <a:off x="151" y="1842"/>
              <a:ext cx="144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16" name="Text Box 7"/>
            <p:cNvSpPr txBox="1">
              <a:spLocks noChangeArrowheads="1"/>
            </p:cNvSpPr>
            <p:nvPr/>
          </p:nvSpPr>
          <p:spPr bwMode="auto">
            <a:xfrm>
              <a:off x="166" y="1661"/>
              <a:ext cx="5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US" altLang="en-US" sz="1600">
                  <a:solidFill>
                    <a:schemeClr val="bg1"/>
                  </a:solidFill>
                  <a:latin typeface="Arial" charset="0"/>
                </a:rPr>
                <a:t>L. Utica</a:t>
              </a:r>
            </a:p>
          </p:txBody>
        </p:sp>
        <p:sp>
          <p:nvSpPr>
            <p:cNvPr id="25617" name="Line 8"/>
            <p:cNvSpPr>
              <a:spLocks noChangeShapeType="1"/>
            </p:cNvSpPr>
            <p:nvPr/>
          </p:nvSpPr>
          <p:spPr bwMode="auto">
            <a:xfrm>
              <a:off x="151" y="2710"/>
              <a:ext cx="144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18" name="Text Box 9"/>
            <p:cNvSpPr txBox="1">
              <a:spLocks noChangeArrowheads="1"/>
            </p:cNvSpPr>
            <p:nvPr/>
          </p:nvSpPr>
          <p:spPr bwMode="auto">
            <a:xfrm>
              <a:off x="166" y="2515"/>
              <a:ext cx="12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US" altLang="en-US" sz="1600">
                  <a:solidFill>
                    <a:schemeClr val="bg1"/>
                  </a:solidFill>
                  <a:latin typeface="Arial" charset="0"/>
                </a:rPr>
                <a:t>Point Pleasant (PK)</a:t>
              </a:r>
            </a:p>
          </p:txBody>
        </p:sp>
        <p:sp>
          <p:nvSpPr>
            <p:cNvPr id="25619" name="Line 10"/>
            <p:cNvSpPr>
              <a:spLocks noChangeShapeType="1"/>
            </p:cNvSpPr>
            <p:nvPr/>
          </p:nvSpPr>
          <p:spPr bwMode="auto">
            <a:xfrm>
              <a:off x="151" y="3760"/>
              <a:ext cx="144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20" name="Text Box 11"/>
            <p:cNvSpPr txBox="1">
              <a:spLocks noChangeArrowheads="1"/>
            </p:cNvSpPr>
            <p:nvPr/>
          </p:nvSpPr>
          <p:spPr bwMode="auto">
            <a:xfrm>
              <a:off x="166" y="3570"/>
              <a:ext cx="849"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US" altLang="en-US" sz="1600">
                  <a:solidFill>
                    <a:schemeClr val="bg1"/>
                  </a:solidFill>
                  <a:latin typeface="Arial" charset="0"/>
                </a:rPr>
                <a:t>Trenton (PK)</a:t>
              </a:r>
            </a:p>
          </p:txBody>
        </p:sp>
        <p:sp>
          <p:nvSpPr>
            <p:cNvPr id="25621" name="Line 12"/>
            <p:cNvSpPr>
              <a:spLocks noChangeShapeType="1"/>
            </p:cNvSpPr>
            <p:nvPr/>
          </p:nvSpPr>
          <p:spPr bwMode="auto">
            <a:xfrm>
              <a:off x="151" y="3104"/>
              <a:ext cx="144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22" name="Text Box 13"/>
            <p:cNvSpPr txBox="1">
              <a:spLocks noChangeArrowheads="1"/>
            </p:cNvSpPr>
            <p:nvPr/>
          </p:nvSpPr>
          <p:spPr bwMode="auto">
            <a:xfrm>
              <a:off x="166" y="2907"/>
              <a:ext cx="9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US" altLang="en-US" sz="1600">
                  <a:solidFill>
                    <a:schemeClr val="bg1"/>
                  </a:solidFill>
                  <a:latin typeface="Arial" charset="0"/>
                </a:rPr>
                <a:t>Lexington (PK)</a:t>
              </a:r>
            </a:p>
          </p:txBody>
        </p:sp>
      </p:grpSp>
      <p:grpSp>
        <p:nvGrpSpPr>
          <p:cNvPr id="193550" name="Group 14"/>
          <p:cNvGrpSpPr>
            <a:grpSpLocks/>
          </p:cNvGrpSpPr>
          <p:nvPr/>
        </p:nvGrpSpPr>
        <p:grpSpPr bwMode="auto">
          <a:xfrm>
            <a:off x="2730500" y="2644775"/>
            <a:ext cx="2286000" cy="3365500"/>
            <a:chOff x="151" y="1661"/>
            <a:chExt cx="1440" cy="2120"/>
          </a:xfrm>
        </p:grpSpPr>
        <p:sp>
          <p:nvSpPr>
            <p:cNvPr id="25607" name="Line 15"/>
            <p:cNvSpPr>
              <a:spLocks noChangeShapeType="1"/>
            </p:cNvSpPr>
            <p:nvPr/>
          </p:nvSpPr>
          <p:spPr bwMode="auto">
            <a:xfrm>
              <a:off x="151" y="1842"/>
              <a:ext cx="144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08" name="Text Box 16"/>
            <p:cNvSpPr txBox="1">
              <a:spLocks noChangeArrowheads="1"/>
            </p:cNvSpPr>
            <p:nvPr/>
          </p:nvSpPr>
          <p:spPr bwMode="auto">
            <a:xfrm>
              <a:off x="166" y="1661"/>
              <a:ext cx="5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US" altLang="en-US" sz="1600">
                  <a:solidFill>
                    <a:schemeClr val="bg1"/>
                  </a:solidFill>
                  <a:latin typeface="Arial" charset="0"/>
                </a:rPr>
                <a:t>L. Utica</a:t>
              </a:r>
            </a:p>
          </p:txBody>
        </p:sp>
        <p:sp>
          <p:nvSpPr>
            <p:cNvPr id="25609" name="Line 17"/>
            <p:cNvSpPr>
              <a:spLocks noChangeShapeType="1"/>
            </p:cNvSpPr>
            <p:nvPr/>
          </p:nvSpPr>
          <p:spPr bwMode="auto">
            <a:xfrm>
              <a:off x="151" y="2710"/>
              <a:ext cx="144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10" name="Text Box 18"/>
            <p:cNvSpPr txBox="1">
              <a:spLocks noChangeArrowheads="1"/>
            </p:cNvSpPr>
            <p:nvPr/>
          </p:nvSpPr>
          <p:spPr bwMode="auto">
            <a:xfrm>
              <a:off x="166" y="2515"/>
              <a:ext cx="12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US" altLang="en-US" sz="1600">
                  <a:solidFill>
                    <a:schemeClr val="bg1"/>
                  </a:solidFill>
                  <a:latin typeface="Arial" charset="0"/>
                </a:rPr>
                <a:t>Point Pleasant (PK)</a:t>
              </a:r>
            </a:p>
          </p:txBody>
        </p:sp>
        <p:sp>
          <p:nvSpPr>
            <p:cNvPr id="25611" name="Line 19"/>
            <p:cNvSpPr>
              <a:spLocks noChangeShapeType="1"/>
            </p:cNvSpPr>
            <p:nvPr/>
          </p:nvSpPr>
          <p:spPr bwMode="auto">
            <a:xfrm>
              <a:off x="151" y="3760"/>
              <a:ext cx="144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12" name="Text Box 20"/>
            <p:cNvSpPr txBox="1">
              <a:spLocks noChangeArrowheads="1"/>
            </p:cNvSpPr>
            <p:nvPr/>
          </p:nvSpPr>
          <p:spPr bwMode="auto">
            <a:xfrm>
              <a:off x="166" y="3570"/>
              <a:ext cx="849"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US" altLang="en-US" sz="1600">
                  <a:solidFill>
                    <a:schemeClr val="bg1"/>
                  </a:solidFill>
                  <a:latin typeface="Arial" charset="0"/>
                </a:rPr>
                <a:t>Trenton (PK)</a:t>
              </a:r>
            </a:p>
          </p:txBody>
        </p:sp>
        <p:sp>
          <p:nvSpPr>
            <p:cNvPr id="25613" name="Line 21"/>
            <p:cNvSpPr>
              <a:spLocks noChangeShapeType="1"/>
            </p:cNvSpPr>
            <p:nvPr/>
          </p:nvSpPr>
          <p:spPr bwMode="auto">
            <a:xfrm>
              <a:off x="151" y="3104"/>
              <a:ext cx="144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14" name="Text Box 22"/>
            <p:cNvSpPr txBox="1">
              <a:spLocks noChangeArrowheads="1"/>
            </p:cNvSpPr>
            <p:nvPr/>
          </p:nvSpPr>
          <p:spPr bwMode="auto">
            <a:xfrm>
              <a:off x="166" y="2907"/>
              <a:ext cx="9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50000"/>
                </a:spcBef>
                <a:buFontTx/>
                <a:buNone/>
              </a:pPr>
              <a:r>
                <a:rPr lang="en-US" altLang="en-US" sz="1600">
                  <a:solidFill>
                    <a:schemeClr val="bg1"/>
                  </a:solidFill>
                  <a:latin typeface="Arial" charset="0"/>
                </a:rPr>
                <a:t>Lexington (PK)</a:t>
              </a:r>
            </a:p>
          </p:txBody>
        </p:sp>
      </p:grpSp>
    </p:spTree>
    <p:extLst>
      <p:ext uri="{BB962C8B-B14F-4D97-AF65-F5344CB8AC3E}">
        <p14:creationId xmlns:p14="http://schemas.microsoft.com/office/powerpoint/2010/main" val="1764728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35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3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Carbonate Content</a:t>
            </a:r>
            <a:endParaRPr lang="en-US" dirty="0"/>
          </a:p>
        </p:txBody>
      </p:sp>
      <p:sp>
        <p:nvSpPr>
          <p:cNvPr id="3" name="Content Placeholder 2"/>
          <p:cNvSpPr>
            <a:spLocks noGrp="1"/>
          </p:cNvSpPr>
          <p:nvPr>
            <p:ph idx="1"/>
          </p:nvPr>
        </p:nvSpPr>
        <p:spPr/>
        <p:txBody>
          <a:bodyPr/>
          <a:lstStyle/>
          <a:p>
            <a:r>
              <a:rPr lang="en-US" dirty="0" smtClean="0"/>
              <a:t>Carbonate content is calculated by crushing and weighing a sample, acidizing it, drying it, weighing it again and then calculating how much sample was lost in </a:t>
            </a:r>
            <a:r>
              <a:rPr lang="en-US" dirty="0" err="1" smtClean="0"/>
              <a:t>acidization</a:t>
            </a:r>
            <a:endParaRPr lang="en-US" dirty="0" smtClean="0"/>
          </a:p>
          <a:p>
            <a:r>
              <a:rPr lang="en-US" dirty="0" smtClean="0"/>
              <a:t>It is a cheap way of getting the carbonate number (way cheaper than XRD)</a:t>
            </a:r>
          </a:p>
          <a:p>
            <a:r>
              <a:rPr lang="en-US" dirty="0" smtClean="0"/>
              <a:t>It should include calcite and dolomite</a:t>
            </a:r>
            <a:endParaRPr lang="en-US" dirty="0"/>
          </a:p>
        </p:txBody>
      </p:sp>
      <p:cxnSp>
        <p:nvCxnSpPr>
          <p:cNvPr id="5" name="Straight Connector 4"/>
          <p:cNvCxnSpPr/>
          <p:nvPr/>
        </p:nvCxnSpPr>
        <p:spPr>
          <a:xfrm>
            <a:off x="533400" y="1752600"/>
            <a:ext cx="7696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338208"/>
      </p:ext>
    </p:extLst>
  </p:cSld>
  <p:clrMapOvr>
    <a:masterClrMapping/>
  </p:clrMapOvr>
  <p:timing>
    <p:tnLst>
      <p:par>
        <p:cTn id="1" dur="indefinite" restart="never" nodeType="tmRoot"/>
      </p:par>
    </p:tnLst>
  </p:timing>
</p:sld>
</file>

<file path=ppt/theme/theme1.xml><?xml version="1.0" encoding="utf-8"?>
<a:theme xmlns:a="http://schemas.openxmlformats.org/drawingml/2006/main" name="April Dallas Meeting Ghawar">
  <a:themeElements>
    <a:clrScheme name="April Dallas Meeting Ghawar 8">
      <a:dk1>
        <a:srgbClr val="808080"/>
      </a:dk1>
      <a:lt1>
        <a:srgbClr val="FFFFFF"/>
      </a:lt1>
      <a:dk2>
        <a:srgbClr val="000000"/>
      </a:dk2>
      <a:lt2>
        <a:srgbClr val="FFFF00"/>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B2B2B2"/>
      </a:folHlink>
    </a:clrScheme>
    <a:fontScheme name="April Dallas Meeting Ghawa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pril Dallas Meeting Ghawa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pril Dallas Meeting Ghawa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pril Dallas Meeting Ghawa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pril Dallas Meeting Ghawa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pril Dallas Meeting Ghawa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pril Dallas Meeting Ghawa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pril Dallas Meeting Ghawa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pril Dallas Meeting Ghawar 8">
        <a:dk1>
          <a:srgbClr val="808080"/>
        </a:dk1>
        <a:lt1>
          <a:srgbClr val="FFFFFF"/>
        </a:lt1>
        <a:dk2>
          <a:srgbClr val="000000"/>
        </a:dk2>
        <a:lt2>
          <a:srgbClr val="FFFF00"/>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Utica Consortium - Some Early Sedimentological and Stratigraphic Observations and Implications</Template>
  <TotalTime>1240</TotalTime>
  <Words>919</Words>
  <Application>Microsoft Office PowerPoint</Application>
  <PresentationFormat>On-screen Show (4:3)</PresentationFormat>
  <Paragraphs>204</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April Dallas Meeting Ghawar</vt:lpstr>
      <vt:lpstr>Porosity, Carbonate Content and TOC</vt:lpstr>
      <vt:lpstr>Porosity</vt:lpstr>
      <vt:lpstr>Porosity</vt:lpstr>
      <vt:lpstr>Carbonate and TOC content</vt:lpstr>
      <vt:lpstr>TOC in Cuttings vs Core</vt:lpstr>
      <vt:lpstr>PowerPoint Presentation</vt:lpstr>
      <vt:lpstr>PowerPoint Presentation</vt:lpstr>
      <vt:lpstr>PowerPoint Presentation</vt:lpstr>
      <vt:lpstr>Carbonate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Shameless Plug</vt:lpstr>
    </vt:vector>
  </TitlesOfParts>
  <Company>Windows 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Carbonate Content and TOC</dc:title>
  <dc:creator>Taury</dc:creator>
  <cp:lastModifiedBy>Taury</cp:lastModifiedBy>
  <cp:revision>19</cp:revision>
  <dcterms:created xsi:type="dcterms:W3CDTF">2014-05-08T20:21:13Z</dcterms:created>
  <dcterms:modified xsi:type="dcterms:W3CDTF">2015-07-14T14:02:05Z</dcterms:modified>
</cp:coreProperties>
</file>